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handoutMasterIdLst>
    <p:handoutMasterId r:id="rId35"/>
  </p:handoutMasterIdLst>
  <p:sldIdLst>
    <p:sldId id="449" r:id="rId2"/>
    <p:sldId id="496" r:id="rId3"/>
    <p:sldId id="499" r:id="rId4"/>
    <p:sldId id="540" r:id="rId5"/>
    <p:sldId id="541" r:id="rId6"/>
    <p:sldId id="542" r:id="rId7"/>
    <p:sldId id="503" r:id="rId8"/>
    <p:sldId id="507" r:id="rId9"/>
    <p:sldId id="504" r:id="rId10"/>
    <p:sldId id="501" r:id="rId11"/>
    <p:sldId id="480" r:id="rId12"/>
    <p:sldId id="505" r:id="rId13"/>
    <p:sldId id="533" r:id="rId14"/>
    <p:sldId id="524" r:id="rId15"/>
    <p:sldId id="530" r:id="rId16"/>
    <p:sldId id="525" r:id="rId17"/>
    <p:sldId id="526" r:id="rId18"/>
    <p:sldId id="529" r:id="rId19"/>
    <p:sldId id="531" r:id="rId20"/>
    <p:sldId id="535" r:id="rId21"/>
    <p:sldId id="537" r:id="rId22"/>
    <p:sldId id="511" r:id="rId23"/>
    <p:sldId id="512" r:id="rId24"/>
    <p:sldId id="513" r:id="rId25"/>
    <p:sldId id="514" r:id="rId26"/>
    <p:sldId id="515" r:id="rId27"/>
    <p:sldId id="516" r:id="rId28"/>
    <p:sldId id="519" r:id="rId29"/>
    <p:sldId id="520" r:id="rId30"/>
    <p:sldId id="543" r:id="rId31"/>
    <p:sldId id="544" r:id="rId32"/>
    <p:sldId id="399" r:id="rId33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3" userDrawn="1">
          <p15:clr>
            <a:srgbClr val="A4A3A4"/>
          </p15:clr>
        </p15:guide>
        <p15:guide id="2" pos="2138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3" clrIdx="0"/>
  <p:cmAuthor id="1" name="MICHIELIN Francesca (REGIO)" initials="MF(" lastIdx="0" clrIdx="1">
    <p:extLst>
      <p:ext uri="{19B8F6BF-5375-455C-9EA6-DF929625EA0E}">
        <p15:presenceInfo xmlns:p15="http://schemas.microsoft.com/office/powerpoint/2012/main" userId="MICHIELIN Francesca (REGIO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A63"/>
    <a:srgbClr val="3166CF"/>
    <a:srgbClr val="FFD624"/>
    <a:srgbClr val="0F5494"/>
    <a:srgbClr val="2D5EC1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77518" autoAdjust="0"/>
  </p:normalViewPr>
  <p:slideViewPr>
    <p:cSldViewPr>
      <p:cViewPr>
        <p:scale>
          <a:sx n="70" d="100"/>
          <a:sy n="70" d="100"/>
        </p:scale>
        <p:origin x="135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103"/>
        <p:guide pos="2138"/>
        <p:guide orient="horz" pos="310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C94B7-3691-4AF4-A4F3-92EC76ACC63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9C81D2-D75E-4B63-A9BE-8E6EFA57365E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I. La </a:t>
          </a:r>
          <a:r>
            <a:rPr lang="en-US" dirty="0" err="1" smtClean="0"/>
            <a:t>nueva</a:t>
          </a:r>
          <a:r>
            <a:rPr lang="en-US" dirty="0" smtClean="0"/>
            <a:t> </a:t>
          </a:r>
          <a:r>
            <a:rPr lang="en-US" dirty="0" err="1" smtClean="0"/>
            <a:t>politica</a:t>
          </a:r>
          <a:r>
            <a:rPr lang="en-US" dirty="0" smtClean="0"/>
            <a:t> de </a:t>
          </a:r>
          <a:r>
            <a:rPr lang="en-US" dirty="0" err="1" smtClean="0"/>
            <a:t>cohesión</a:t>
          </a:r>
          <a:endParaRPr lang="en-US" dirty="0"/>
        </a:p>
      </dgm:t>
    </dgm:pt>
    <dgm:pt modelId="{C19D825B-2A51-4BD3-BC03-A666A48C8560}" type="parTrans" cxnId="{2B6C759E-F8EF-4FD0-83B3-D5373988FCBD}">
      <dgm:prSet/>
      <dgm:spPr/>
      <dgm:t>
        <a:bodyPr/>
        <a:lstStyle/>
        <a:p>
          <a:endParaRPr lang="en-US"/>
        </a:p>
      </dgm:t>
    </dgm:pt>
    <dgm:pt modelId="{8FDF30B5-C75D-448B-8415-FCBC99721245}" type="sibTrans" cxnId="{2B6C759E-F8EF-4FD0-83B3-D5373988FCBD}">
      <dgm:prSet/>
      <dgm:spPr/>
      <dgm:t>
        <a:bodyPr/>
        <a:lstStyle/>
        <a:p>
          <a:endParaRPr lang="en-US"/>
        </a:p>
      </dgm:t>
    </dgm:pt>
    <dgm:pt modelId="{A3542653-F95C-46DE-A916-4967B5B50D1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II. El </a:t>
          </a:r>
          <a:r>
            <a:rPr lang="en-US" dirty="0" err="1" smtClean="0"/>
            <a:t>desarrollo</a:t>
          </a:r>
          <a:r>
            <a:rPr lang="en-US" dirty="0" smtClean="0"/>
            <a:t> local en la </a:t>
          </a:r>
          <a:r>
            <a:rPr lang="es-ES" dirty="0" smtClean="0"/>
            <a:t>programación actual</a:t>
          </a:r>
          <a:endParaRPr lang="en-US" dirty="0"/>
        </a:p>
      </dgm:t>
    </dgm:pt>
    <dgm:pt modelId="{C66CA9F2-A295-4AF4-9946-6A4ADD7DD331}" type="parTrans" cxnId="{58D6A38D-9129-475A-86B7-F80D51B497CD}">
      <dgm:prSet/>
      <dgm:spPr/>
      <dgm:t>
        <a:bodyPr/>
        <a:lstStyle/>
        <a:p>
          <a:endParaRPr lang="en-US"/>
        </a:p>
      </dgm:t>
    </dgm:pt>
    <dgm:pt modelId="{7B75E22F-93BC-4678-9EEB-C38691C1939C}" type="sibTrans" cxnId="{58D6A38D-9129-475A-86B7-F80D51B497CD}">
      <dgm:prSet/>
      <dgm:spPr/>
      <dgm:t>
        <a:bodyPr/>
        <a:lstStyle/>
        <a:p>
          <a:endParaRPr lang="en-US"/>
        </a:p>
      </dgm:t>
    </dgm:pt>
    <dgm:pt modelId="{5F0720D0-8B96-4B70-AF59-45B904515D1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III. El </a:t>
          </a:r>
          <a:r>
            <a:rPr lang="en-US" dirty="0" err="1" smtClean="0"/>
            <a:t>desarrollo</a:t>
          </a:r>
          <a:r>
            <a:rPr lang="en-US" dirty="0" smtClean="0"/>
            <a:t> local </a:t>
          </a:r>
          <a:r>
            <a:rPr lang="es-ES" dirty="0" smtClean="0"/>
            <a:t>en el 2021-2027</a:t>
          </a:r>
          <a:endParaRPr lang="en-US" dirty="0"/>
        </a:p>
      </dgm:t>
    </dgm:pt>
    <dgm:pt modelId="{0D232009-B701-4F20-99E6-26B330F2EC39}" type="parTrans" cxnId="{C80C102A-CE53-4EB1-96F5-FCC3EEA31651}">
      <dgm:prSet/>
      <dgm:spPr/>
      <dgm:t>
        <a:bodyPr/>
        <a:lstStyle/>
        <a:p>
          <a:endParaRPr lang="en-US"/>
        </a:p>
      </dgm:t>
    </dgm:pt>
    <dgm:pt modelId="{35F450F3-BB36-44FA-9BE1-71665FCA4307}" type="sibTrans" cxnId="{C80C102A-CE53-4EB1-96F5-FCC3EEA31651}">
      <dgm:prSet/>
      <dgm:spPr/>
      <dgm:t>
        <a:bodyPr/>
        <a:lstStyle/>
        <a:p>
          <a:endParaRPr lang="en-US"/>
        </a:p>
      </dgm:t>
    </dgm:pt>
    <dgm:pt modelId="{E284BEDE-463A-4971-A8C9-4AC09D9541DE}" type="pres">
      <dgm:prSet presAssocID="{194C94B7-3691-4AF4-A4F3-92EC76ACC6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4980004-EDC3-46C8-AEF5-C705FF81ED3A}" type="pres">
      <dgm:prSet presAssocID="{194C94B7-3691-4AF4-A4F3-92EC76ACC637}" presName="Name1" presStyleCnt="0"/>
      <dgm:spPr/>
    </dgm:pt>
    <dgm:pt modelId="{C12D9A18-B8AF-44E4-A5F4-DA569B911707}" type="pres">
      <dgm:prSet presAssocID="{194C94B7-3691-4AF4-A4F3-92EC76ACC637}" presName="cycle" presStyleCnt="0"/>
      <dgm:spPr/>
    </dgm:pt>
    <dgm:pt modelId="{AA75A27E-14FA-495E-9FFC-FBA5C4C7802E}" type="pres">
      <dgm:prSet presAssocID="{194C94B7-3691-4AF4-A4F3-92EC76ACC637}" presName="srcNode" presStyleLbl="node1" presStyleIdx="0" presStyleCnt="3"/>
      <dgm:spPr/>
    </dgm:pt>
    <dgm:pt modelId="{4AAAD8DF-6846-4DB7-8BF1-27EF0D31BF3E}" type="pres">
      <dgm:prSet presAssocID="{194C94B7-3691-4AF4-A4F3-92EC76ACC637}" presName="conn" presStyleLbl="parChTrans1D2" presStyleIdx="0" presStyleCnt="1"/>
      <dgm:spPr/>
      <dgm:t>
        <a:bodyPr/>
        <a:lstStyle/>
        <a:p>
          <a:endParaRPr lang="en-US"/>
        </a:p>
      </dgm:t>
    </dgm:pt>
    <dgm:pt modelId="{C7225E1F-E3A4-4FB2-B68C-7BF102B5A74A}" type="pres">
      <dgm:prSet presAssocID="{194C94B7-3691-4AF4-A4F3-92EC76ACC637}" presName="extraNode" presStyleLbl="node1" presStyleIdx="0" presStyleCnt="3"/>
      <dgm:spPr/>
    </dgm:pt>
    <dgm:pt modelId="{70C0792F-3819-4948-B974-3EB2DE823D8A}" type="pres">
      <dgm:prSet presAssocID="{194C94B7-3691-4AF4-A4F3-92EC76ACC637}" presName="dstNode" presStyleLbl="node1" presStyleIdx="0" presStyleCnt="3"/>
      <dgm:spPr/>
    </dgm:pt>
    <dgm:pt modelId="{A369BFB1-3839-4984-AA77-5B07BBCC2E74}" type="pres">
      <dgm:prSet presAssocID="{579C81D2-D75E-4B63-A9BE-8E6EFA57365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FB57A-CC6A-42B8-B868-0540C9210C91}" type="pres">
      <dgm:prSet presAssocID="{579C81D2-D75E-4B63-A9BE-8E6EFA57365E}" presName="accent_1" presStyleCnt="0"/>
      <dgm:spPr/>
    </dgm:pt>
    <dgm:pt modelId="{B8C9444A-AAC2-4721-AD2A-CE8C314A01A9}" type="pres">
      <dgm:prSet presAssocID="{579C81D2-D75E-4B63-A9BE-8E6EFA57365E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2934621-BBBB-4054-BC64-012821E82A48}" type="pres">
      <dgm:prSet presAssocID="{A3542653-F95C-46DE-A916-4967B5B50D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4E8E8-7954-4B50-AA69-77EEA64D66AA}" type="pres">
      <dgm:prSet presAssocID="{A3542653-F95C-46DE-A916-4967B5B50D19}" presName="accent_2" presStyleCnt="0"/>
      <dgm:spPr/>
    </dgm:pt>
    <dgm:pt modelId="{2D0E618F-84A3-4752-B246-E5E41E862915}" type="pres">
      <dgm:prSet presAssocID="{A3542653-F95C-46DE-A916-4967B5B50D19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C2DD50-910C-4936-AC74-A419F7A1789F}" type="pres">
      <dgm:prSet presAssocID="{5F0720D0-8B96-4B70-AF59-45B904515D1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3209F-B1DB-4961-93AB-438DC916AC97}" type="pres">
      <dgm:prSet presAssocID="{5F0720D0-8B96-4B70-AF59-45B904515D11}" presName="accent_3" presStyleCnt="0"/>
      <dgm:spPr/>
    </dgm:pt>
    <dgm:pt modelId="{378609AD-52E2-494E-AB04-B7C05964A105}" type="pres">
      <dgm:prSet presAssocID="{5F0720D0-8B96-4B70-AF59-45B904515D11}" presName="accentRepeatNode" presStyleLbl="solidFgAcc1" presStyleIdx="2" presStyleCnt="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80C102A-CE53-4EB1-96F5-FCC3EEA31651}" srcId="{194C94B7-3691-4AF4-A4F3-92EC76ACC637}" destId="{5F0720D0-8B96-4B70-AF59-45B904515D11}" srcOrd="2" destOrd="0" parTransId="{0D232009-B701-4F20-99E6-26B330F2EC39}" sibTransId="{35F450F3-BB36-44FA-9BE1-71665FCA4307}"/>
    <dgm:cxn modelId="{58D6A38D-9129-475A-86B7-F80D51B497CD}" srcId="{194C94B7-3691-4AF4-A4F3-92EC76ACC637}" destId="{A3542653-F95C-46DE-A916-4967B5B50D19}" srcOrd="1" destOrd="0" parTransId="{C66CA9F2-A295-4AF4-9946-6A4ADD7DD331}" sibTransId="{7B75E22F-93BC-4678-9EEB-C38691C1939C}"/>
    <dgm:cxn modelId="{2B6C759E-F8EF-4FD0-83B3-D5373988FCBD}" srcId="{194C94B7-3691-4AF4-A4F3-92EC76ACC637}" destId="{579C81D2-D75E-4B63-A9BE-8E6EFA57365E}" srcOrd="0" destOrd="0" parTransId="{C19D825B-2A51-4BD3-BC03-A666A48C8560}" sibTransId="{8FDF30B5-C75D-448B-8415-FCBC99721245}"/>
    <dgm:cxn modelId="{3625353D-2CC4-4E97-BA3F-701FB33C6B6F}" type="presOf" srcId="{A3542653-F95C-46DE-A916-4967B5B50D19}" destId="{12934621-BBBB-4054-BC64-012821E82A48}" srcOrd="0" destOrd="0" presId="urn:microsoft.com/office/officeart/2008/layout/VerticalCurvedList"/>
    <dgm:cxn modelId="{4223248E-2BCE-41A5-ADF4-04611E04BC5B}" type="presOf" srcId="{5F0720D0-8B96-4B70-AF59-45B904515D11}" destId="{78C2DD50-910C-4936-AC74-A419F7A1789F}" srcOrd="0" destOrd="0" presId="urn:microsoft.com/office/officeart/2008/layout/VerticalCurvedList"/>
    <dgm:cxn modelId="{46FA55BF-A1B2-494E-AABB-FACF0B68B6C9}" type="presOf" srcId="{8FDF30B5-C75D-448B-8415-FCBC99721245}" destId="{4AAAD8DF-6846-4DB7-8BF1-27EF0D31BF3E}" srcOrd="0" destOrd="0" presId="urn:microsoft.com/office/officeart/2008/layout/VerticalCurvedList"/>
    <dgm:cxn modelId="{C2850345-7998-4F18-9C5E-1F654903252B}" type="presOf" srcId="{579C81D2-D75E-4B63-A9BE-8E6EFA57365E}" destId="{A369BFB1-3839-4984-AA77-5B07BBCC2E74}" srcOrd="0" destOrd="0" presId="urn:microsoft.com/office/officeart/2008/layout/VerticalCurvedList"/>
    <dgm:cxn modelId="{A500D266-D68A-43B5-80EC-D4B569917D80}" type="presOf" srcId="{194C94B7-3691-4AF4-A4F3-92EC76ACC637}" destId="{E284BEDE-463A-4971-A8C9-4AC09D9541DE}" srcOrd="0" destOrd="0" presId="urn:microsoft.com/office/officeart/2008/layout/VerticalCurvedList"/>
    <dgm:cxn modelId="{87D62CD6-0276-4291-8598-AB6BEDC983CF}" type="presParOf" srcId="{E284BEDE-463A-4971-A8C9-4AC09D9541DE}" destId="{24980004-EDC3-46C8-AEF5-C705FF81ED3A}" srcOrd="0" destOrd="0" presId="urn:microsoft.com/office/officeart/2008/layout/VerticalCurvedList"/>
    <dgm:cxn modelId="{368E90FA-95E9-4000-ACF4-07DF49DEFBB6}" type="presParOf" srcId="{24980004-EDC3-46C8-AEF5-C705FF81ED3A}" destId="{C12D9A18-B8AF-44E4-A5F4-DA569B911707}" srcOrd="0" destOrd="0" presId="urn:microsoft.com/office/officeart/2008/layout/VerticalCurvedList"/>
    <dgm:cxn modelId="{5EF411FC-6AA1-4686-835C-B1BA2361DF31}" type="presParOf" srcId="{C12D9A18-B8AF-44E4-A5F4-DA569B911707}" destId="{AA75A27E-14FA-495E-9FFC-FBA5C4C7802E}" srcOrd="0" destOrd="0" presId="urn:microsoft.com/office/officeart/2008/layout/VerticalCurvedList"/>
    <dgm:cxn modelId="{053040AD-CFF7-40AF-8ADC-28D10963745B}" type="presParOf" srcId="{C12D9A18-B8AF-44E4-A5F4-DA569B911707}" destId="{4AAAD8DF-6846-4DB7-8BF1-27EF0D31BF3E}" srcOrd="1" destOrd="0" presId="urn:microsoft.com/office/officeart/2008/layout/VerticalCurvedList"/>
    <dgm:cxn modelId="{9FA6C984-D62F-472F-BD78-5A3420C05395}" type="presParOf" srcId="{C12D9A18-B8AF-44E4-A5F4-DA569B911707}" destId="{C7225E1F-E3A4-4FB2-B68C-7BF102B5A74A}" srcOrd="2" destOrd="0" presId="urn:microsoft.com/office/officeart/2008/layout/VerticalCurvedList"/>
    <dgm:cxn modelId="{9585E776-212A-4B4C-B29D-019AACA9ED52}" type="presParOf" srcId="{C12D9A18-B8AF-44E4-A5F4-DA569B911707}" destId="{70C0792F-3819-4948-B974-3EB2DE823D8A}" srcOrd="3" destOrd="0" presId="urn:microsoft.com/office/officeart/2008/layout/VerticalCurvedList"/>
    <dgm:cxn modelId="{F69B05FF-56BE-4659-8D1E-4AC5AC8109D1}" type="presParOf" srcId="{24980004-EDC3-46C8-AEF5-C705FF81ED3A}" destId="{A369BFB1-3839-4984-AA77-5B07BBCC2E74}" srcOrd="1" destOrd="0" presId="urn:microsoft.com/office/officeart/2008/layout/VerticalCurvedList"/>
    <dgm:cxn modelId="{7CC2AF53-8604-4C85-A193-7D5DA371C52F}" type="presParOf" srcId="{24980004-EDC3-46C8-AEF5-C705FF81ED3A}" destId="{89DFB57A-CC6A-42B8-B868-0540C9210C91}" srcOrd="2" destOrd="0" presId="urn:microsoft.com/office/officeart/2008/layout/VerticalCurvedList"/>
    <dgm:cxn modelId="{AF3B186F-B540-4B39-AD20-AB97795361A7}" type="presParOf" srcId="{89DFB57A-CC6A-42B8-B868-0540C9210C91}" destId="{B8C9444A-AAC2-4721-AD2A-CE8C314A01A9}" srcOrd="0" destOrd="0" presId="urn:microsoft.com/office/officeart/2008/layout/VerticalCurvedList"/>
    <dgm:cxn modelId="{E998E946-093C-4B60-86C8-82EABE53A455}" type="presParOf" srcId="{24980004-EDC3-46C8-AEF5-C705FF81ED3A}" destId="{12934621-BBBB-4054-BC64-012821E82A48}" srcOrd="3" destOrd="0" presId="urn:microsoft.com/office/officeart/2008/layout/VerticalCurvedList"/>
    <dgm:cxn modelId="{D3F32FF5-7CE9-4033-8807-01EDE4FA821D}" type="presParOf" srcId="{24980004-EDC3-46C8-AEF5-C705FF81ED3A}" destId="{0684E8E8-7954-4B50-AA69-77EEA64D66AA}" srcOrd="4" destOrd="0" presId="urn:microsoft.com/office/officeart/2008/layout/VerticalCurvedList"/>
    <dgm:cxn modelId="{834F31A7-00B0-47F2-BFA3-60E9158C1F86}" type="presParOf" srcId="{0684E8E8-7954-4B50-AA69-77EEA64D66AA}" destId="{2D0E618F-84A3-4752-B246-E5E41E862915}" srcOrd="0" destOrd="0" presId="urn:microsoft.com/office/officeart/2008/layout/VerticalCurvedList"/>
    <dgm:cxn modelId="{C9FA1B87-C127-4BDF-89AB-D619CBFB41A0}" type="presParOf" srcId="{24980004-EDC3-46C8-AEF5-C705FF81ED3A}" destId="{78C2DD50-910C-4936-AC74-A419F7A1789F}" srcOrd="5" destOrd="0" presId="urn:microsoft.com/office/officeart/2008/layout/VerticalCurvedList"/>
    <dgm:cxn modelId="{41DE94A5-EC99-46F4-A3D2-886EF7C3812D}" type="presParOf" srcId="{24980004-EDC3-46C8-AEF5-C705FF81ED3A}" destId="{E0D3209F-B1DB-4961-93AB-438DC916AC97}" srcOrd="6" destOrd="0" presId="urn:microsoft.com/office/officeart/2008/layout/VerticalCurvedList"/>
    <dgm:cxn modelId="{FA510697-7C78-4686-BC04-ECA1855F6B2E}" type="presParOf" srcId="{E0D3209F-B1DB-4961-93AB-438DC916AC97}" destId="{378609AD-52E2-494E-AB04-B7C05964A1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F16AB-D71F-42E5-96D5-E6B6CEE68BE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9AE0AE5F-5D2B-47BD-A0D0-052F2B787973}">
      <dgm:prSet phldrT="[Text]" phldr="1"/>
      <dgm:spPr/>
      <dgm:t>
        <a:bodyPr/>
        <a:lstStyle/>
        <a:p>
          <a:endParaRPr lang="en-US"/>
        </a:p>
      </dgm:t>
    </dgm:pt>
    <dgm:pt modelId="{DB8AC10D-E4AD-4F3B-858D-523F4F6807C6}" type="parTrans" cxnId="{4C9E84B7-D6CF-4138-B4DB-FDAB018C1752}">
      <dgm:prSet/>
      <dgm:spPr/>
      <dgm:t>
        <a:bodyPr/>
        <a:lstStyle/>
        <a:p>
          <a:endParaRPr lang="en-US"/>
        </a:p>
      </dgm:t>
    </dgm:pt>
    <dgm:pt modelId="{4B4BE134-9253-4EDD-B2C9-7D0C2733BA02}" type="sibTrans" cxnId="{4C9E84B7-D6CF-4138-B4DB-FDAB018C1752}">
      <dgm:prSet/>
      <dgm:spPr/>
      <dgm:t>
        <a:bodyPr/>
        <a:lstStyle/>
        <a:p>
          <a:endParaRPr lang="en-US"/>
        </a:p>
      </dgm:t>
    </dgm:pt>
    <dgm:pt modelId="{F8E97DC5-2235-449F-A116-84E10534FEAA}">
      <dgm:prSet phldrT="[Text]" phldr="1"/>
      <dgm:spPr/>
      <dgm:t>
        <a:bodyPr/>
        <a:lstStyle/>
        <a:p>
          <a:endParaRPr lang="en-US"/>
        </a:p>
      </dgm:t>
    </dgm:pt>
    <dgm:pt modelId="{A81BB708-8DBD-44B3-AB9C-D57A03DAA5D4}" type="parTrans" cxnId="{A127F9DE-CEE4-4146-90BE-DF2BFC8C6C27}">
      <dgm:prSet/>
      <dgm:spPr/>
      <dgm:t>
        <a:bodyPr/>
        <a:lstStyle/>
        <a:p>
          <a:endParaRPr lang="en-US"/>
        </a:p>
      </dgm:t>
    </dgm:pt>
    <dgm:pt modelId="{90DC7737-F0EA-4EE8-85EC-800492984157}" type="sibTrans" cxnId="{A127F9DE-CEE4-4146-90BE-DF2BFC8C6C27}">
      <dgm:prSet/>
      <dgm:spPr/>
      <dgm:t>
        <a:bodyPr/>
        <a:lstStyle/>
        <a:p>
          <a:endParaRPr lang="en-US"/>
        </a:p>
      </dgm:t>
    </dgm:pt>
    <dgm:pt modelId="{094317DC-1651-4564-8137-56AA3FC99EF3}">
      <dgm:prSet phldrT="[Text]" phldr="1"/>
      <dgm:spPr/>
      <dgm:t>
        <a:bodyPr/>
        <a:lstStyle/>
        <a:p>
          <a:endParaRPr lang="en-US"/>
        </a:p>
      </dgm:t>
    </dgm:pt>
    <dgm:pt modelId="{A2474D7F-2A4D-44B1-B72D-315D46AF2C46}" type="parTrans" cxnId="{BBED984E-97A8-4E3B-B1A2-F8C03E6527E4}">
      <dgm:prSet/>
      <dgm:spPr/>
      <dgm:t>
        <a:bodyPr/>
        <a:lstStyle/>
        <a:p>
          <a:endParaRPr lang="en-US"/>
        </a:p>
      </dgm:t>
    </dgm:pt>
    <dgm:pt modelId="{4514C0DE-2424-4279-894D-5F7BED2607F5}" type="sibTrans" cxnId="{BBED984E-97A8-4E3B-B1A2-F8C03E6527E4}">
      <dgm:prSet/>
      <dgm:spPr/>
      <dgm:t>
        <a:bodyPr/>
        <a:lstStyle/>
        <a:p>
          <a:endParaRPr lang="en-US"/>
        </a:p>
      </dgm:t>
    </dgm:pt>
    <dgm:pt modelId="{C408157B-5065-4466-8A0C-FA58B6A9DDA2}" type="pres">
      <dgm:prSet presAssocID="{F1AF16AB-D71F-42E5-96D5-E6B6CEE68BE0}" presName="linearFlow" presStyleCnt="0">
        <dgm:presLayoutVars>
          <dgm:dir/>
          <dgm:resizeHandles val="exact"/>
        </dgm:presLayoutVars>
      </dgm:prSet>
      <dgm:spPr/>
    </dgm:pt>
    <dgm:pt modelId="{C412759B-69A9-49B7-AD24-8D6533DBB531}" type="pres">
      <dgm:prSet presAssocID="{9AE0AE5F-5D2B-47BD-A0D0-052F2B787973}" presName="composite" presStyleCnt="0"/>
      <dgm:spPr/>
    </dgm:pt>
    <dgm:pt modelId="{0368581C-E430-4FA7-A275-AFFBBAE1DBCA}" type="pres">
      <dgm:prSet presAssocID="{9AE0AE5F-5D2B-47BD-A0D0-052F2B787973}" presName="imgShp" presStyleLbl="fgImgPlace1" presStyleIdx="0" presStyleCnt="3"/>
      <dgm:spPr/>
    </dgm:pt>
    <dgm:pt modelId="{E41D1564-280D-46DE-8B66-276E3B679857}" type="pres">
      <dgm:prSet presAssocID="{9AE0AE5F-5D2B-47BD-A0D0-052F2B78797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715BD-7FB3-467C-9A4B-53DEE4023B84}" type="pres">
      <dgm:prSet presAssocID="{4B4BE134-9253-4EDD-B2C9-7D0C2733BA02}" presName="spacing" presStyleCnt="0"/>
      <dgm:spPr/>
    </dgm:pt>
    <dgm:pt modelId="{DF62FAC6-1A1D-4ADF-9F7E-3F1335360B1C}" type="pres">
      <dgm:prSet presAssocID="{F8E97DC5-2235-449F-A116-84E10534FEAA}" presName="composite" presStyleCnt="0"/>
      <dgm:spPr/>
    </dgm:pt>
    <dgm:pt modelId="{61295594-BA01-4DC1-A94C-66783FD29638}" type="pres">
      <dgm:prSet presAssocID="{F8E97DC5-2235-449F-A116-84E10534FEAA}" presName="imgShp" presStyleLbl="fgImgPlace1" presStyleIdx="1" presStyleCnt="3"/>
      <dgm:spPr/>
    </dgm:pt>
    <dgm:pt modelId="{C4ADBC51-4614-4A80-BE7D-E7DC6438E8EA}" type="pres">
      <dgm:prSet presAssocID="{F8E97DC5-2235-449F-A116-84E10534FEA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6661A-8EF0-4BAB-B008-1D6472A20230}" type="pres">
      <dgm:prSet presAssocID="{90DC7737-F0EA-4EE8-85EC-800492984157}" presName="spacing" presStyleCnt="0"/>
      <dgm:spPr/>
    </dgm:pt>
    <dgm:pt modelId="{9D6AF8E5-0CC2-407A-968E-D2D17B02AC29}" type="pres">
      <dgm:prSet presAssocID="{094317DC-1651-4564-8137-56AA3FC99EF3}" presName="composite" presStyleCnt="0"/>
      <dgm:spPr/>
    </dgm:pt>
    <dgm:pt modelId="{83A14F6B-FF29-4172-9A9E-551354107BE6}" type="pres">
      <dgm:prSet presAssocID="{094317DC-1651-4564-8137-56AA3FC99EF3}" presName="imgShp" presStyleLbl="fgImgPlace1" presStyleIdx="2" presStyleCnt="3"/>
      <dgm:spPr/>
    </dgm:pt>
    <dgm:pt modelId="{66FEEC34-89F1-4C39-A174-00F2D9D01F20}" type="pres">
      <dgm:prSet presAssocID="{094317DC-1651-4564-8137-56AA3FC99EF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D984E-97A8-4E3B-B1A2-F8C03E6527E4}" srcId="{F1AF16AB-D71F-42E5-96D5-E6B6CEE68BE0}" destId="{094317DC-1651-4564-8137-56AA3FC99EF3}" srcOrd="2" destOrd="0" parTransId="{A2474D7F-2A4D-44B1-B72D-315D46AF2C46}" sibTransId="{4514C0DE-2424-4279-894D-5F7BED2607F5}"/>
    <dgm:cxn modelId="{EBE8B46D-F2B8-45CA-901E-D887375A61B3}" type="presOf" srcId="{F1AF16AB-D71F-42E5-96D5-E6B6CEE68BE0}" destId="{C408157B-5065-4466-8A0C-FA58B6A9DDA2}" srcOrd="0" destOrd="0" presId="urn:microsoft.com/office/officeart/2005/8/layout/vList3"/>
    <dgm:cxn modelId="{A127F9DE-CEE4-4146-90BE-DF2BFC8C6C27}" srcId="{F1AF16AB-D71F-42E5-96D5-E6B6CEE68BE0}" destId="{F8E97DC5-2235-449F-A116-84E10534FEAA}" srcOrd="1" destOrd="0" parTransId="{A81BB708-8DBD-44B3-AB9C-D57A03DAA5D4}" sibTransId="{90DC7737-F0EA-4EE8-85EC-800492984157}"/>
    <dgm:cxn modelId="{3FEF880C-9508-42AA-8F60-22C0D5B342EC}" type="presOf" srcId="{094317DC-1651-4564-8137-56AA3FC99EF3}" destId="{66FEEC34-89F1-4C39-A174-00F2D9D01F20}" srcOrd="0" destOrd="0" presId="urn:microsoft.com/office/officeart/2005/8/layout/vList3"/>
    <dgm:cxn modelId="{780DB531-F90D-40DF-810E-495A3CA2AD6B}" type="presOf" srcId="{F8E97DC5-2235-449F-A116-84E10534FEAA}" destId="{C4ADBC51-4614-4A80-BE7D-E7DC6438E8EA}" srcOrd="0" destOrd="0" presId="urn:microsoft.com/office/officeart/2005/8/layout/vList3"/>
    <dgm:cxn modelId="{4C9E84B7-D6CF-4138-B4DB-FDAB018C1752}" srcId="{F1AF16AB-D71F-42E5-96D5-E6B6CEE68BE0}" destId="{9AE0AE5F-5D2B-47BD-A0D0-052F2B787973}" srcOrd="0" destOrd="0" parTransId="{DB8AC10D-E4AD-4F3B-858D-523F4F6807C6}" sibTransId="{4B4BE134-9253-4EDD-B2C9-7D0C2733BA02}"/>
    <dgm:cxn modelId="{368C15F4-2BC2-480B-8F83-1078D5DD1BC1}" type="presOf" srcId="{9AE0AE5F-5D2B-47BD-A0D0-052F2B787973}" destId="{E41D1564-280D-46DE-8B66-276E3B679857}" srcOrd="0" destOrd="0" presId="urn:microsoft.com/office/officeart/2005/8/layout/vList3"/>
    <dgm:cxn modelId="{C77294F5-BCF5-4F32-88C1-58E3D5AC9A3A}" type="presParOf" srcId="{C408157B-5065-4466-8A0C-FA58B6A9DDA2}" destId="{C412759B-69A9-49B7-AD24-8D6533DBB531}" srcOrd="0" destOrd="0" presId="urn:microsoft.com/office/officeart/2005/8/layout/vList3"/>
    <dgm:cxn modelId="{A6675E9F-1E4D-445B-829B-D3FFD96C18CF}" type="presParOf" srcId="{C412759B-69A9-49B7-AD24-8D6533DBB531}" destId="{0368581C-E430-4FA7-A275-AFFBBAE1DBCA}" srcOrd="0" destOrd="0" presId="urn:microsoft.com/office/officeart/2005/8/layout/vList3"/>
    <dgm:cxn modelId="{83602562-08ED-4823-A928-5B38011A9892}" type="presParOf" srcId="{C412759B-69A9-49B7-AD24-8D6533DBB531}" destId="{E41D1564-280D-46DE-8B66-276E3B679857}" srcOrd="1" destOrd="0" presId="urn:microsoft.com/office/officeart/2005/8/layout/vList3"/>
    <dgm:cxn modelId="{0B3D5723-0729-42BB-B438-C07EAE22F27D}" type="presParOf" srcId="{C408157B-5065-4466-8A0C-FA58B6A9DDA2}" destId="{06B715BD-7FB3-467C-9A4B-53DEE4023B84}" srcOrd="1" destOrd="0" presId="urn:microsoft.com/office/officeart/2005/8/layout/vList3"/>
    <dgm:cxn modelId="{9346566D-6439-4C7E-9B45-CCDC2280ECCD}" type="presParOf" srcId="{C408157B-5065-4466-8A0C-FA58B6A9DDA2}" destId="{DF62FAC6-1A1D-4ADF-9F7E-3F1335360B1C}" srcOrd="2" destOrd="0" presId="urn:microsoft.com/office/officeart/2005/8/layout/vList3"/>
    <dgm:cxn modelId="{50315D21-283E-441B-A137-AB93A52D12D1}" type="presParOf" srcId="{DF62FAC6-1A1D-4ADF-9F7E-3F1335360B1C}" destId="{61295594-BA01-4DC1-A94C-66783FD29638}" srcOrd="0" destOrd="0" presId="urn:microsoft.com/office/officeart/2005/8/layout/vList3"/>
    <dgm:cxn modelId="{AFC3D6E8-1AAB-4A75-B45D-E0F1645C36E1}" type="presParOf" srcId="{DF62FAC6-1A1D-4ADF-9F7E-3F1335360B1C}" destId="{C4ADBC51-4614-4A80-BE7D-E7DC6438E8EA}" srcOrd="1" destOrd="0" presId="urn:microsoft.com/office/officeart/2005/8/layout/vList3"/>
    <dgm:cxn modelId="{B33706D6-07F7-4B6A-A288-48B313817843}" type="presParOf" srcId="{C408157B-5065-4466-8A0C-FA58B6A9DDA2}" destId="{B606661A-8EF0-4BAB-B008-1D6472A20230}" srcOrd="3" destOrd="0" presId="urn:microsoft.com/office/officeart/2005/8/layout/vList3"/>
    <dgm:cxn modelId="{BDBDB9A7-A92D-4F43-96E9-E2C8CD7038A3}" type="presParOf" srcId="{C408157B-5065-4466-8A0C-FA58B6A9DDA2}" destId="{9D6AF8E5-0CC2-407A-968E-D2D17B02AC29}" srcOrd="4" destOrd="0" presId="urn:microsoft.com/office/officeart/2005/8/layout/vList3"/>
    <dgm:cxn modelId="{1587DE49-227E-4909-BE75-C597ACD8A6C7}" type="presParOf" srcId="{9D6AF8E5-0CC2-407A-968E-D2D17B02AC29}" destId="{83A14F6B-FF29-4172-9A9E-551354107BE6}" srcOrd="0" destOrd="0" presId="urn:microsoft.com/office/officeart/2005/8/layout/vList3"/>
    <dgm:cxn modelId="{1D62438C-4F07-4ADA-80CA-1F4F49DB45B4}" type="presParOf" srcId="{9D6AF8E5-0CC2-407A-968E-D2D17B02AC29}" destId="{66FEEC34-89F1-4C39-A174-00F2D9D01F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3192F-910D-44CE-96B1-B4F60E804FF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0F38787-B16C-42B4-A5EB-373E9F8AAD10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20AA63"/>
              </a:solidFill>
            </a:rPr>
            <a:t>5 </a:t>
          </a:r>
          <a:r>
            <a:rPr lang="en-US" b="1" dirty="0" err="1" smtClean="0">
              <a:solidFill>
                <a:srgbClr val="20AA63"/>
              </a:solidFill>
            </a:rPr>
            <a:t>Inversiones</a:t>
          </a:r>
          <a:r>
            <a:rPr lang="en-US" b="1" dirty="0" smtClean="0">
              <a:solidFill>
                <a:srgbClr val="20AA63"/>
              </a:solidFill>
            </a:rPr>
            <a:t> </a:t>
          </a:r>
          <a:r>
            <a:rPr lang="en-US" b="1" dirty="0" err="1" smtClean="0">
              <a:solidFill>
                <a:srgbClr val="20AA63"/>
              </a:solidFill>
            </a:rPr>
            <a:t>territoriales</a:t>
          </a:r>
          <a:r>
            <a:rPr lang="en-US" b="1" dirty="0" smtClean="0">
              <a:solidFill>
                <a:srgbClr val="20AA63"/>
              </a:solidFill>
            </a:rPr>
            <a:t> </a:t>
          </a:r>
          <a:r>
            <a:rPr lang="en-US" b="1" dirty="0" err="1" smtClean="0">
              <a:solidFill>
                <a:srgbClr val="20AA63"/>
              </a:solidFill>
            </a:rPr>
            <a:t>integradas</a:t>
          </a:r>
          <a:r>
            <a:rPr lang="en-US" b="1" dirty="0" smtClean="0">
              <a:solidFill>
                <a:srgbClr val="20AA63"/>
              </a:solidFill>
            </a:rPr>
            <a:t> (ITI)</a:t>
          </a:r>
          <a:r>
            <a:rPr lang="en-US" dirty="0" smtClean="0">
              <a:solidFill>
                <a:srgbClr val="20AA63"/>
              </a:solidFill>
            </a:rPr>
            <a:t>: </a:t>
          </a:r>
          <a:r>
            <a:rPr lang="en-US" b="0" dirty="0" smtClean="0">
              <a:solidFill>
                <a:schemeClr val="bg2"/>
              </a:solidFill>
            </a:rPr>
            <a:t>Cádiz y Jaen (Andalucía), Mar </a:t>
          </a:r>
          <a:r>
            <a:rPr lang="en-US" b="0" dirty="0" err="1" smtClean="0">
              <a:solidFill>
                <a:schemeClr val="bg2"/>
              </a:solidFill>
            </a:rPr>
            <a:t>Menor</a:t>
          </a:r>
          <a:r>
            <a:rPr lang="en-US" b="0" dirty="0" smtClean="0">
              <a:solidFill>
                <a:schemeClr val="bg2"/>
              </a:solidFill>
            </a:rPr>
            <a:t> (Murcia), </a:t>
          </a:r>
          <a:r>
            <a:rPr lang="en-US" b="0" dirty="0" err="1" smtClean="0">
              <a:solidFill>
                <a:schemeClr val="bg2"/>
              </a:solidFill>
            </a:rPr>
            <a:t>Castilla</a:t>
          </a:r>
          <a:r>
            <a:rPr lang="en-US" b="0" dirty="0" smtClean="0">
              <a:solidFill>
                <a:schemeClr val="bg2"/>
              </a:solidFill>
            </a:rPr>
            <a:t>-La Mancha, Teruel (Aragón) + ITI Azul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C1DFB3FC-AC56-48B7-ADCC-5F345D76CBFF}" type="parTrans" cxnId="{16F28717-B913-4C0C-A1F2-E582FEACB091}">
      <dgm:prSet/>
      <dgm:spPr/>
      <dgm:t>
        <a:bodyPr/>
        <a:lstStyle/>
        <a:p>
          <a:endParaRPr lang="en-US"/>
        </a:p>
      </dgm:t>
    </dgm:pt>
    <dgm:pt modelId="{D9630A43-EE85-4CC5-B38E-D9B53A70F690}" type="sibTrans" cxnId="{16F28717-B913-4C0C-A1F2-E582FEACB091}">
      <dgm:prSet/>
      <dgm:spPr/>
      <dgm:t>
        <a:bodyPr/>
        <a:lstStyle/>
        <a:p>
          <a:endParaRPr lang="en-US"/>
        </a:p>
      </dgm:t>
    </dgm:pt>
    <dgm:pt modelId="{53DC096B-DDB4-4BB1-95B4-91FA394D637C}">
      <dgm:prSet/>
      <dgm:spPr/>
      <dgm:t>
        <a:bodyPr/>
        <a:lstStyle/>
        <a:p>
          <a:r>
            <a:rPr lang="es-ES" b="0" dirty="0" smtClean="0">
              <a:solidFill>
                <a:schemeClr val="bg2"/>
              </a:solidFill>
            </a:rPr>
            <a:t>Sólo el </a:t>
          </a:r>
          <a:r>
            <a:rPr lang="es-ES" b="1" dirty="0" smtClean="0">
              <a:solidFill>
                <a:schemeClr val="tx1"/>
              </a:solidFill>
            </a:rPr>
            <a:t>POPE</a:t>
          </a:r>
          <a:r>
            <a:rPr lang="es-ES" b="0" dirty="0" smtClean="0">
              <a:solidFill>
                <a:schemeClr val="bg2"/>
              </a:solidFill>
            </a:rPr>
            <a:t> cofinancia todas las estrategias integradas de desarrollo urbano sostenible (art.7 en España) bajo el </a:t>
          </a:r>
          <a:r>
            <a:rPr lang="es-ES" b="0" dirty="0" smtClean="0">
              <a:solidFill>
                <a:schemeClr val="tx1"/>
              </a:solidFill>
            </a:rPr>
            <a:t>EP12</a:t>
          </a:r>
          <a:r>
            <a:rPr lang="es-ES" b="0" dirty="0" smtClean="0">
              <a:solidFill>
                <a:schemeClr val="bg2"/>
              </a:solidFill>
            </a:rPr>
            <a:t>  </a:t>
          </a:r>
          <a:br>
            <a:rPr lang="es-ES" b="0" dirty="0" smtClean="0">
              <a:solidFill>
                <a:schemeClr val="bg2"/>
              </a:solidFill>
            </a:rPr>
          </a:br>
          <a:r>
            <a:rPr lang="en-US" b="0" dirty="0" smtClean="0">
              <a:solidFill>
                <a:srgbClr val="FF0000"/>
              </a:solidFill>
            </a:rPr>
            <a:t>1.400 </a:t>
          </a:r>
          <a:r>
            <a:rPr lang="en-US" b="0" dirty="0" err="1" smtClean="0">
              <a:solidFill>
                <a:srgbClr val="FF0000"/>
              </a:solidFill>
            </a:rPr>
            <a:t>millones</a:t>
          </a:r>
          <a:r>
            <a:rPr lang="en-US" b="0" dirty="0" smtClean="0">
              <a:solidFill>
                <a:srgbClr val="FF0000"/>
              </a:solidFill>
            </a:rPr>
            <a:t> EUR</a:t>
          </a:r>
          <a:endParaRPr lang="es-ES" b="0" dirty="0" smtClean="0">
            <a:solidFill>
              <a:srgbClr val="FF0000"/>
            </a:solidFill>
          </a:endParaRPr>
        </a:p>
      </dgm:t>
    </dgm:pt>
    <dgm:pt modelId="{2304C70C-D031-489C-9603-9B0C66926632}" type="parTrans" cxnId="{425C4865-1FE6-4A49-9BD8-7B1F6590B62C}">
      <dgm:prSet/>
      <dgm:spPr/>
      <dgm:t>
        <a:bodyPr/>
        <a:lstStyle/>
        <a:p>
          <a:endParaRPr lang="en-US"/>
        </a:p>
      </dgm:t>
    </dgm:pt>
    <dgm:pt modelId="{8658521D-6FB6-4035-BA0B-26DD9912274F}" type="sibTrans" cxnId="{425C4865-1FE6-4A49-9BD8-7B1F6590B62C}">
      <dgm:prSet/>
      <dgm:spPr/>
      <dgm:t>
        <a:bodyPr/>
        <a:lstStyle/>
        <a:p>
          <a:endParaRPr lang="en-US"/>
        </a:p>
      </dgm:t>
    </dgm:pt>
    <dgm:pt modelId="{0F9DC7D5-E067-429E-B2F4-89F3D2A5D85B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Acciones Urbanas Innovadoras (UIA): </a:t>
          </a:r>
          <a:r>
            <a:rPr lang="es-ES" dirty="0" smtClean="0">
              <a:solidFill>
                <a:schemeClr val="bg2"/>
              </a:solidFill>
            </a:rPr>
            <a:t>para </a:t>
          </a:r>
          <a:r>
            <a:rPr lang="en-US" dirty="0" err="1" smtClean="0">
              <a:solidFill>
                <a:schemeClr val="bg2"/>
              </a:solidFill>
            </a:rPr>
            <a:t>experimentar</a:t>
          </a:r>
          <a:r>
            <a:rPr lang="en-US" dirty="0" smtClean="0">
              <a:solidFill>
                <a:schemeClr val="bg2"/>
              </a:solidFill>
            </a:rPr>
            <a:t> </a:t>
          </a:r>
          <a:r>
            <a:rPr lang="en-US" dirty="0" err="1" smtClean="0">
              <a:solidFill>
                <a:schemeClr val="bg2"/>
              </a:solidFill>
            </a:rPr>
            <a:t>soluciones</a:t>
          </a:r>
          <a:r>
            <a:rPr lang="en-US" dirty="0" smtClean="0">
              <a:solidFill>
                <a:schemeClr val="bg2"/>
              </a:solidFill>
            </a:rPr>
            <a:t> </a:t>
          </a:r>
          <a:r>
            <a:rPr lang="en-US" dirty="0" err="1" smtClean="0">
              <a:solidFill>
                <a:schemeClr val="bg2"/>
              </a:solidFill>
            </a:rPr>
            <a:t>innovadoras</a:t>
          </a:r>
          <a:r>
            <a:rPr lang="en-US" dirty="0" smtClean="0">
              <a:solidFill>
                <a:schemeClr val="bg2"/>
              </a:solidFill>
            </a:rPr>
            <a:t> que </a:t>
          </a:r>
          <a:r>
            <a:rPr lang="en-US" dirty="0" err="1" smtClean="0">
              <a:solidFill>
                <a:schemeClr val="bg2"/>
              </a:solidFill>
            </a:rPr>
            <a:t>respondan</a:t>
          </a:r>
          <a:r>
            <a:rPr lang="en-US" dirty="0" smtClean="0">
              <a:solidFill>
                <a:schemeClr val="bg2"/>
              </a:solidFill>
            </a:rPr>
            <a:t> a </a:t>
          </a:r>
          <a:r>
            <a:rPr lang="en-US" dirty="0" err="1" smtClean="0">
              <a:solidFill>
                <a:schemeClr val="bg2"/>
              </a:solidFill>
            </a:rPr>
            <a:t>los</a:t>
          </a:r>
          <a:r>
            <a:rPr lang="en-US" dirty="0" smtClean="0">
              <a:solidFill>
                <a:schemeClr val="bg2"/>
              </a:solidFill>
            </a:rPr>
            <a:t> </a:t>
          </a:r>
          <a:r>
            <a:rPr lang="en-US" dirty="0" err="1" smtClean="0">
              <a:solidFill>
                <a:schemeClr val="bg2"/>
              </a:solidFill>
            </a:rPr>
            <a:t>principales</a:t>
          </a:r>
          <a:r>
            <a:rPr lang="en-US" dirty="0" smtClean="0">
              <a:solidFill>
                <a:schemeClr val="bg2"/>
              </a:solidFill>
            </a:rPr>
            <a:t> </a:t>
          </a:r>
          <a:r>
            <a:rPr lang="en-US" dirty="0" err="1" smtClean="0">
              <a:solidFill>
                <a:schemeClr val="bg2"/>
              </a:solidFill>
            </a:rPr>
            <a:t>desafíos</a:t>
          </a:r>
          <a:r>
            <a:rPr lang="en-US" dirty="0" smtClean="0">
              <a:solidFill>
                <a:schemeClr val="bg2"/>
              </a:solidFill>
            </a:rPr>
            <a:t> </a:t>
          </a:r>
          <a:r>
            <a:rPr lang="en-US" dirty="0" err="1" smtClean="0">
              <a:solidFill>
                <a:schemeClr val="bg2"/>
              </a:solidFill>
            </a:rPr>
            <a:t>urbanos</a:t>
          </a:r>
          <a:r>
            <a:rPr lang="es-ES" dirty="0" smtClean="0">
              <a:solidFill>
                <a:schemeClr val="bg2"/>
              </a:solidFill>
            </a:rPr>
            <a:t/>
          </a:r>
          <a:br>
            <a:rPr lang="es-ES" dirty="0" smtClean="0">
              <a:solidFill>
                <a:schemeClr val="bg2"/>
              </a:solidFill>
            </a:rPr>
          </a:br>
          <a:r>
            <a:rPr lang="en-GB" b="0" dirty="0" smtClean="0">
              <a:solidFill>
                <a:srgbClr val="FF0000"/>
              </a:solidFill>
            </a:rPr>
            <a:t>372 </a:t>
          </a:r>
          <a:r>
            <a:rPr lang="en-GB" b="0" dirty="0" err="1" smtClean="0">
              <a:solidFill>
                <a:srgbClr val="FF0000"/>
              </a:solidFill>
            </a:rPr>
            <a:t>millones</a:t>
          </a:r>
          <a:r>
            <a:rPr lang="en-GB" b="0" dirty="0" smtClean="0">
              <a:solidFill>
                <a:srgbClr val="FF0000"/>
              </a:solidFill>
            </a:rPr>
            <a:t> EUR</a:t>
          </a:r>
          <a:endParaRPr lang="en-GB" b="0" dirty="0">
            <a:solidFill>
              <a:srgbClr val="FF0000"/>
            </a:solidFill>
          </a:endParaRPr>
        </a:p>
      </dgm:t>
    </dgm:pt>
    <dgm:pt modelId="{E15A7AB6-6592-45B7-8947-F809A6C6EEB5}" type="parTrans" cxnId="{7E9443C8-8FF7-49EE-8190-6BD26403B94A}">
      <dgm:prSet/>
      <dgm:spPr/>
      <dgm:t>
        <a:bodyPr/>
        <a:lstStyle/>
        <a:p>
          <a:endParaRPr lang="en-US"/>
        </a:p>
      </dgm:t>
    </dgm:pt>
    <dgm:pt modelId="{E1894ABE-325E-47AA-8E79-87B0467681EC}" type="sibTrans" cxnId="{7E9443C8-8FF7-49EE-8190-6BD26403B94A}">
      <dgm:prSet/>
      <dgm:spPr/>
      <dgm:t>
        <a:bodyPr/>
        <a:lstStyle/>
        <a:p>
          <a:endParaRPr lang="en-US"/>
        </a:p>
      </dgm:t>
    </dgm:pt>
    <dgm:pt modelId="{6863E701-966A-4238-A01D-566844328606}" type="pres">
      <dgm:prSet presAssocID="{D1C3192F-910D-44CE-96B1-B4F60E804FF9}" presName="linearFlow" presStyleCnt="0">
        <dgm:presLayoutVars>
          <dgm:dir/>
          <dgm:resizeHandles val="exact"/>
        </dgm:presLayoutVars>
      </dgm:prSet>
      <dgm:spPr/>
    </dgm:pt>
    <dgm:pt modelId="{9A4367A1-A832-48D8-9BA8-8807123A112B}" type="pres">
      <dgm:prSet presAssocID="{90F38787-B16C-42B4-A5EB-373E9F8AAD10}" presName="composite" presStyleCnt="0"/>
      <dgm:spPr/>
    </dgm:pt>
    <dgm:pt modelId="{9E086ECA-7031-4FE4-86B4-A6829B2892DA}" type="pres">
      <dgm:prSet presAssocID="{90F38787-B16C-42B4-A5EB-373E9F8AAD10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57E9A7-C538-4563-982C-664D3F25A95D}" type="pres">
      <dgm:prSet presAssocID="{90F38787-B16C-42B4-A5EB-373E9F8AAD10}" presName="txShp" presStyleLbl="node1" presStyleIdx="0" presStyleCnt="3" custScaleX="10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17889-3234-4844-ABFF-F76C512A01CB}" type="pres">
      <dgm:prSet presAssocID="{D9630A43-EE85-4CC5-B38E-D9B53A70F690}" presName="spacing" presStyleCnt="0"/>
      <dgm:spPr/>
    </dgm:pt>
    <dgm:pt modelId="{B0F09B34-DBC1-4DE6-A8AA-425E438D0904}" type="pres">
      <dgm:prSet presAssocID="{53DC096B-DDB4-4BB1-95B4-91FA394D637C}" presName="composite" presStyleCnt="0"/>
      <dgm:spPr/>
    </dgm:pt>
    <dgm:pt modelId="{09708AB9-7102-48A7-BA0A-E5F8B2737542}" type="pres">
      <dgm:prSet presAssocID="{53DC096B-DDB4-4BB1-95B4-91FA394D637C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D9B3AC1-32DF-4A0F-BD9F-ACC6E9E0A708}" type="pres">
      <dgm:prSet presAssocID="{53DC096B-DDB4-4BB1-95B4-91FA394D637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9E9BD-5605-4727-80AF-2D35D5FCF785}" type="pres">
      <dgm:prSet presAssocID="{8658521D-6FB6-4035-BA0B-26DD9912274F}" presName="spacing" presStyleCnt="0"/>
      <dgm:spPr/>
    </dgm:pt>
    <dgm:pt modelId="{4B781423-97E9-4B1F-A7A1-A98FC9D0FD4B}" type="pres">
      <dgm:prSet presAssocID="{0F9DC7D5-E067-429E-B2F4-89F3D2A5D85B}" presName="composite" presStyleCnt="0"/>
      <dgm:spPr/>
    </dgm:pt>
    <dgm:pt modelId="{31054376-1AEB-47C9-AD5C-5E29C03F3919}" type="pres">
      <dgm:prSet presAssocID="{0F9DC7D5-E067-429E-B2F4-89F3D2A5D85B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F4CA41D-6EFA-414A-8CA6-3B2BA43E8527}" type="pres">
      <dgm:prSet presAssocID="{0F9DC7D5-E067-429E-B2F4-89F3D2A5D85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11334-5324-41EB-A4E9-7F0B7354698E}" type="presOf" srcId="{53DC096B-DDB4-4BB1-95B4-91FA394D637C}" destId="{0D9B3AC1-32DF-4A0F-BD9F-ACC6E9E0A708}" srcOrd="0" destOrd="0" presId="urn:microsoft.com/office/officeart/2005/8/layout/vList3"/>
    <dgm:cxn modelId="{16F28717-B913-4C0C-A1F2-E582FEACB091}" srcId="{D1C3192F-910D-44CE-96B1-B4F60E804FF9}" destId="{90F38787-B16C-42B4-A5EB-373E9F8AAD10}" srcOrd="0" destOrd="0" parTransId="{C1DFB3FC-AC56-48B7-ADCC-5F345D76CBFF}" sibTransId="{D9630A43-EE85-4CC5-B38E-D9B53A70F690}"/>
    <dgm:cxn modelId="{00958E4B-C03A-4043-9845-EDF856626AC9}" type="presOf" srcId="{90F38787-B16C-42B4-A5EB-373E9F8AAD10}" destId="{9557E9A7-C538-4563-982C-664D3F25A95D}" srcOrd="0" destOrd="0" presId="urn:microsoft.com/office/officeart/2005/8/layout/vList3"/>
    <dgm:cxn modelId="{4556CC24-81A5-48F8-960D-FF0354972FFB}" type="presOf" srcId="{0F9DC7D5-E067-429E-B2F4-89F3D2A5D85B}" destId="{FF4CA41D-6EFA-414A-8CA6-3B2BA43E8527}" srcOrd="0" destOrd="0" presId="urn:microsoft.com/office/officeart/2005/8/layout/vList3"/>
    <dgm:cxn modelId="{7E9443C8-8FF7-49EE-8190-6BD26403B94A}" srcId="{D1C3192F-910D-44CE-96B1-B4F60E804FF9}" destId="{0F9DC7D5-E067-429E-B2F4-89F3D2A5D85B}" srcOrd="2" destOrd="0" parTransId="{E15A7AB6-6592-45B7-8947-F809A6C6EEB5}" sibTransId="{E1894ABE-325E-47AA-8E79-87B0467681EC}"/>
    <dgm:cxn modelId="{425C4865-1FE6-4A49-9BD8-7B1F6590B62C}" srcId="{D1C3192F-910D-44CE-96B1-B4F60E804FF9}" destId="{53DC096B-DDB4-4BB1-95B4-91FA394D637C}" srcOrd="1" destOrd="0" parTransId="{2304C70C-D031-489C-9603-9B0C66926632}" sibTransId="{8658521D-6FB6-4035-BA0B-26DD9912274F}"/>
    <dgm:cxn modelId="{C69C10DE-60AD-46A4-9262-6D639B240456}" type="presOf" srcId="{D1C3192F-910D-44CE-96B1-B4F60E804FF9}" destId="{6863E701-966A-4238-A01D-566844328606}" srcOrd="0" destOrd="0" presId="urn:microsoft.com/office/officeart/2005/8/layout/vList3"/>
    <dgm:cxn modelId="{0DB22095-1399-4486-9DC0-A9139600D658}" type="presParOf" srcId="{6863E701-966A-4238-A01D-566844328606}" destId="{9A4367A1-A832-48D8-9BA8-8807123A112B}" srcOrd="0" destOrd="0" presId="urn:microsoft.com/office/officeart/2005/8/layout/vList3"/>
    <dgm:cxn modelId="{F9C00A03-E48A-4A7E-BA84-69426FD60D31}" type="presParOf" srcId="{9A4367A1-A832-48D8-9BA8-8807123A112B}" destId="{9E086ECA-7031-4FE4-86B4-A6829B2892DA}" srcOrd="0" destOrd="0" presId="urn:microsoft.com/office/officeart/2005/8/layout/vList3"/>
    <dgm:cxn modelId="{B8999FF6-23A0-4581-AE5F-BE03D48DE078}" type="presParOf" srcId="{9A4367A1-A832-48D8-9BA8-8807123A112B}" destId="{9557E9A7-C538-4563-982C-664D3F25A95D}" srcOrd="1" destOrd="0" presId="urn:microsoft.com/office/officeart/2005/8/layout/vList3"/>
    <dgm:cxn modelId="{213AB5A5-1281-4214-82D1-4EB7CFA040CD}" type="presParOf" srcId="{6863E701-966A-4238-A01D-566844328606}" destId="{AFA17889-3234-4844-ABFF-F76C512A01CB}" srcOrd="1" destOrd="0" presId="urn:microsoft.com/office/officeart/2005/8/layout/vList3"/>
    <dgm:cxn modelId="{A0254D34-40C8-4821-B204-677ECF474BE3}" type="presParOf" srcId="{6863E701-966A-4238-A01D-566844328606}" destId="{B0F09B34-DBC1-4DE6-A8AA-425E438D0904}" srcOrd="2" destOrd="0" presId="urn:microsoft.com/office/officeart/2005/8/layout/vList3"/>
    <dgm:cxn modelId="{C8A06956-D90E-4D86-8B01-FCA31ABFCEA5}" type="presParOf" srcId="{B0F09B34-DBC1-4DE6-A8AA-425E438D0904}" destId="{09708AB9-7102-48A7-BA0A-E5F8B2737542}" srcOrd="0" destOrd="0" presId="urn:microsoft.com/office/officeart/2005/8/layout/vList3"/>
    <dgm:cxn modelId="{6F511F3B-DFEB-4B8F-AD22-F61879B6B6B7}" type="presParOf" srcId="{B0F09B34-DBC1-4DE6-A8AA-425E438D0904}" destId="{0D9B3AC1-32DF-4A0F-BD9F-ACC6E9E0A708}" srcOrd="1" destOrd="0" presId="urn:microsoft.com/office/officeart/2005/8/layout/vList3"/>
    <dgm:cxn modelId="{25D8CE71-353A-4B19-AAB0-4E071FFC74E3}" type="presParOf" srcId="{6863E701-966A-4238-A01D-566844328606}" destId="{7459E9BD-5605-4727-80AF-2D35D5FCF785}" srcOrd="3" destOrd="0" presId="urn:microsoft.com/office/officeart/2005/8/layout/vList3"/>
    <dgm:cxn modelId="{4AD4B4D3-00CD-4378-8BE0-D9B381299CF0}" type="presParOf" srcId="{6863E701-966A-4238-A01D-566844328606}" destId="{4B781423-97E9-4B1F-A7A1-A98FC9D0FD4B}" srcOrd="4" destOrd="0" presId="urn:microsoft.com/office/officeart/2005/8/layout/vList3"/>
    <dgm:cxn modelId="{117D2398-C511-400D-A9A6-1A1D955D0794}" type="presParOf" srcId="{4B781423-97E9-4B1F-A7A1-A98FC9D0FD4B}" destId="{31054376-1AEB-47C9-AD5C-5E29C03F3919}" srcOrd="0" destOrd="0" presId="urn:microsoft.com/office/officeart/2005/8/layout/vList3"/>
    <dgm:cxn modelId="{8DB6F6C2-F752-49A5-B2FE-A5C51C09E3D6}" type="presParOf" srcId="{4B781423-97E9-4B1F-A7A1-A98FC9D0FD4B}" destId="{FF4CA41D-6EFA-414A-8CA6-3B2BA43E85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AD8DF-6846-4DB7-8BF1-27EF0D31BF3E}">
      <dsp:nvSpPr>
        <dsp:cNvPr id="0" name=""/>
        <dsp:cNvSpPr/>
      </dsp:nvSpPr>
      <dsp:spPr>
        <a:xfrm>
          <a:off x="-4609266" y="-706677"/>
          <a:ext cx="5490552" cy="5490552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9BFB1-3839-4984-AA77-5B07BBCC2E74}">
      <dsp:nvSpPr>
        <dsp:cNvPr id="0" name=""/>
        <dsp:cNvSpPr/>
      </dsp:nvSpPr>
      <dsp:spPr>
        <a:xfrm>
          <a:off x="566785" y="407719"/>
          <a:ext cx="7264519" cy="815439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25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I. La </a:t>
          </a:r>
          <a:r>
            <a:rPr lang="en-US" sz="2500" kern="1200" dirty="0" err="1" smtClean="0"/>
            <a:t>nueva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politica</a:t>
          </a:r>
          <a:r>
            <a:rPr lang="en-US" sz="2500" kern="1200" dirty="0" smtClean="0"/>
            <a:t> de </a:t>
          </a:r>
          <a:r>
            <a:rPr lang="en-US" sz="2500" kern="1200" dirty="0" err="1" smtClean="0"/>
            <a:t>cohesión</a:t>
          </a:r>
          <a:endParaRPr lang="en-US" sz="2500" kern="1200" dirty="0"/>
        </a:p>
      </dsp:txBody>
      <dsp:txXfrm>
        <a:off x="566785" y="407719"/>
        <a:ext cx="7264519" cy="815439"/>
      </dsp:txXfrm>
    </dsp:sp>
    <dsp:sp modelId="{B8C9444A-AAC2-4721-AD2A-CE8C314A01A9}">
      <dsp:nvSpPr>
        <dsp:cNvPr id="0" name=""/>
        <dsp:cNvSpPr/>
      </dsp:nvSpPr>
      <dsp:spPr>
        <a:xfrm>
          <a:off x="57135" y="305789"/>
          <a:ext cx="1019299" cy="101929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34621-BBBB-4054-BC64-012821E82A48}">
      <dsp:nvSpPr>
        <dsp:cNvPr id="0" name=""/>
        <dsp:cNvSpPr/>
      </dsp:nvSpPr>
      <dsp:spPr>
        <a:xfrm>
          <a:off x="863197" y="1630878"/>
          <a:ext cx="6968107" cy="81543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25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II. El </a:t>
          </a:r>
          <a:r>
            <a:rPr lang="en-US" sz="2500" kern="1200" dirty="0" err="1" smtClean="0"/>
            <a:t>desarrollo</a:t>
          </a:r>
          <a:r>
            <a:rPr lang="en-US" sz="2500" kern="1200" dirty="0" smtClean="0"/>
            <a:t> local en la </a:t>
          </a:r>
          <a:r>
            <a:rPr lang="es-ES" sz="2500" kern="1200" dirty="0" smtClean="0"/>
            <a:t>programación actual</a:t>
          </a:r>
          <a:endParaRPr lang="en-US" sz="2500" kern="1200" dirty="0"/>
        </a:p>
      </dsp:txBody>
      <dsp:txXfrm>
        <a:off x="863197" y="1630878"/>
        <a:ext cx="6968107" cy="815439"/>
      </dsp:txXfrm>
    </dsp:sp>
    <dsp:sp modelId="{2D0E618F-84A3-4752-B246-E5E41E862915}">
      <dsp:nvSpPr>
        <dsp:cNvPr id="0" name=""/>
        <dsp:cNvSpPr/>
      </dsp:nvSpPr>
      <dsp:spPr>
        <a:xfrm>
          <a:off x="353547" y="1528948"/>
          <a:ext cx="1019299" cy="10192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2DD50-910C-4936-AC74-A419F7A1789F}">
      <dsp:nvSpPr>
        <dsp:cNvPr id="0" name=""/>
        <dsp:cNvSpPr/>
      </dsp:nvSpPr>
      <dsp:spPr>
        <a:xfrm>
          <a:off x="566785" y="2854037"/>
          <a:ext cx="7264519" cy="815439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25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III. El </a:t>
          </a:r>
          <a:r>
            <a:rPr lang="en-US" sz="2500" kern="1200" dirty="0" err="1" smtClean="0"/>
            <a:t>desarrollo</a:t>
          </a:r>
          <a:r>
            <a:rPr lang="en-US" sz="2500" kern="1200" dirty="0" smtClean="0"/>
            <a:t> local </a:t>
          </a:r>
          <a:r>
            <a:rPr lang="es-ES" sz="2500" kern="1200" dirty="0" smtClean="0"/>
            <a:t>en el 2021-2027</a:t>
          </a:r>
          <a:endParaRPr lang="en-US" sz="2500" kern="1200" dirty="0"/>
        </a:p>
      </dsp:txBody>
      <dsp:txXfrm>
        <a:off x="566785" y="2854037"/>
        <a:ext cx="7264519" cy="815439"/>
      </dsp:txXfrm>
    </dsp:sp>
    <dsp:sp modelId="{378609AD-52E2-494E-AB04-B7C05964A105}">
      <dsp:nvSpPr>
        <dsp:cNvPr id="0" name=""/>
        <dsp:cNvSpPr/>
      </dsp:nvSpPr>
      <dsp:spPr>
        <a:xfrm>
          <a:off x="57135" y="2752107"/>
          <a:ext cx="1019299" cy="1019299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D1564-280D-46DE-8B66-276E3B679857}">
      <dsp:nvSpPr>
        <dsp:cNvPr id="0" name=""/>
        <dsp:cNvSpPr/>
      </dsp:nvSpPr>
      <dsp:spPr>
        <a:xfrm rot="10800000">
          <a:off x="2369372" y="4663"/>
          <a:ext cx="6650000" cy="27774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796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 rot="10800000">
        <a:off x="3063744" y="4663"/>
        <a:ext cx="5955628" cy="2777490"/>
      </dsp:txXfrm>
    </dsp:sp>
    <dsp:sp modelId="{0368581C-E430-4FA7-A275-AFFBBAE1DBCA}">
      <dsp:nvSpPr>
        <dsp:cNvPr id="0" name=""/>
        <dsp:cNvSpPr/>
      </dsp:nvSpPr>
      <dsp:spPr>
        <a:xfrm>
          <a:off x="980627" y="4663"/>
          <a:ext cx="2777490" cy="27774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DBC51-4614-4A80-BE7D-E7DC6438E8EA}">
      <dsp:nvSpPr>
        <dsp:cNvPr id="0" name=""/>
        <dsp:cNvSpPr/>
      </dsp:nvSpPr>
      <dsp:spPr>
        <a:xfrm rot="10800000">
          <a:off x="2369372" y="3611254"/>
          <a:ext cx="6650000" cy="27774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796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 rot="10800000">
        <a:off x="3063744" y="3611254"/>
        <a:ext cx="5955628" cy="2777490"/>
      </dsp:txXfrm>
    </dsp:sp>
    <dsp:sp modelId="{61295594-BA01-4DC1-A94C-66783FD29638}">
      <dsp:nvSpPr>
        <dsp:cNvPr id="0" name=""/>
        <dsp:cNvSpPr/>
      </dsp:nvSpPr>
      <dsp:spPr>
        <a:xfrm>
          <a:off x="980627" y="3611254"/>
          <a:ext cx="2777490" cy="27774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EEC34-89F1-4C39-A174-00F2D9D01F20}">
      <dsp:nvSpPr>
        <dsp:cNvPr id="0" name=""/>
        <dsp:cNvSpPr/>
      </dsp:nvSpPr>
      <dsp:spPr>
        <a:xfrm rot="10800000">
          <a:off x="2369372" y="7217846"/>
          <a:ext cx="6650000" cy="27774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796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 rot="10800000">
        <a:off x="3063744" y="7217846"/>
        <a:ext cx="5955628" cy="2777490"/>
      </dsp:txXfrm>
    </dsp:sp>
    <dsp:sp modelId="{83A14F6B-FF29-4172-9A9E-551354107BE6}">
      <dsp:nvSpPr>
        <dsp:cNvPr id="0" name=""/>
        <dsp:cNvSpPr/>
      </dsp:nvSpPr>
      <dsp:spPr>
        <a:xfrm>
          <a:off x="980627" y="7217846"/>
          <a:ext cx="2777490" cy="27774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7E9A7-C538-4563-982C-664D3F25A95D}">
      <dsp:nvSpPr>
        <dsp:cNvPr id="0" name=""/>
        <dsp:cNvSpPr/>
      </dsp:nvSpPr>
      <dsp:spPr>
        <a:xfrm rot="10800000">
          <a:off x="1710565" y="1054"/>
          <a:ext cx="5720929" cy="13606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28" tIns="64770" rIns="120904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b="1" kern="1200" dirty="0" smtClean="0">
              <a:solidFill>
                <a:srgbClr val="20AA63"/>
              </a:solidFill>
            </a:rPr>
            <a:t>5 </a:t>
          </a:r>
          <a:r>
            <a:rPr lang="en-US" sz="1700" b="1" kern="1200" dirty="0" err="1" smtClean="0">
              <a:solidFill>
                <a:srgbClr val="20AA63"/>
              </a:solidFill>
            </a:rPr>
            <a:t>Inversiones</a:t>
          </a:r>
          <a:r>
            <a:rPr lang="en-US" sz="1700" b="1" kern="1200" dirty="0" smtClean="0">
              <a:solidFill>
                <a:srgbClr val="20AA63"/>
              </a:solidFill>
            </a:rPr>
            <a:t> </a:t>
          </a:r>
          <a:r>
            <a:rPr lang="en-US" sz="1700" b="1" kern="1200" dirty="0" err="1" smtClean="0">
              <a:solidFill>
                <a:srgbClr val="20AA63"/>
              </a:solidFill>
            </a:rPr>
            <a:t>territoriales</a:t>
          </a:r>
          <a:r>
            <a:rPr lang="en-US" sz="1700" b="1" kern="1200" dirty="0" smtClean="0">
              <a:solidFill>
                <a:srgbClr val="20AA63"/>
              </a:solidFill>
            </a:rPr>
            <a:t> </a:t>
          </a:r>
          <a:r>
            <a:rPr lang="en-US" sz="1700" b="1" kern="1200" dirty="0" err="1" smtClean="0">
              <a:solidFill>
                <a:srgbClr val="20AA63"/>
              </a:solidFill>
            </a:rPr>
            <a:t>integradas</a:t>
          </a:r>
          <a:r>
            <a:rPr lang="en-US" sz="1700" b="1" kern="1200" dirty="0" smtClean="0">
              <a:solidFill>
                <a:srgbClr val="20AA63"/>
              </a:solidFill>
            </a:rPr>
            <a:t> (ITI)</a:t>
          </a:r>
          <a:r>
            <a:rPr lang="en-US" sz="1700" kern="1200" dirty="0" smtClean="0">
              <a:solidFill>
                <a:srgbClr val="20AA63"/>
              </a:solidFill>
            </a:rPr>
            <a:t>: </a:t>
          </a:r>
          <a:r>
            <a:rPr lang="en-US" sz="1700" b="0" kern="1200" dirty="0" smtClean="0">
              <a:solidFill>
                <a:schemeClr val="bg2"/>
              </a:solidFill>
            </a:rPr>
            <a:t>Cádiz y Jaen (Andalucía), Mar </a:t>
          </a:r>
          <a:r>
            <a:rPr lang="en-US" sz="1700" b="0" kern="1200" dirty="0" err="1" smtClean="0">
              <a:solidFill>
                <a:schemeClr val="bg2"/>
              </a:solidFill>
            </a:rPr>
            <a:t>Menor</a:t>
          </a:r>
          <a:r>
            <a:rPr lang="en-US" sz="1700" b="0" kern="1200" dirty="0" smtClean="0">
              <a:solidFill>
                <a:schemeClr val="bg2"/>
              </a:solidFill>
            </a:rPr>
            <a:t> (Murcia), </a:t>
          </a:r>
          <a:r>
            <a:rPr lang="en-US" sz="1700" b="0" kern="1200" dirty="0" err="1" smtClean="0">
              <a:solidFill>
                <a:schemeClr val="bg2"/>
              </a:solidFill>
            </a:rPr>
            <a:t>Castilla</a:t>
          </a:r>
          <a:r>
            <a:rPr lang="en-US" sz="1700" b="0" kern="1200" dirty="0" smtClean="0">
              <a:solidFill>
                <a:schemeClr val="bg2"/>
              </a:solidFill>
            </a:rPr>
            <a:t>-La Mancha, Teruel (Aragón) + ITI Azul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2050738" y="1054"/>
        <a:ext cx="5380756" cy="1360693"/>
      </dsp:txXfrm>
    </dsp:sp>
    <dsp:sp modelId="{9E086ECA-7031-4FE4-86B4-A6829B2892DA}">
      <dsp:nvSpPr>
        <dsp:cNvPr id="0" name=""/>
        <dsp:cNvSpPr/>
      </dsp:nvSpPr>
      <dsp:spPr>
        <a:xfrm>
          <a:off x="1065449" y="1054"/>
          <a:ext cx="1360693" cy="13606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B3AC1-32DF-4A0F-BD9F-ACC6E9E0A708}">
      <dsp:nvSpPr>
        <dsp:cNvPr id="0" name=""/>
        <dsp:cNvSpPr/>
      </dsp:nvSpPr>
      <dsp:spPr>
        <a:xfrm rot="10800000">
          <a:off x="1763411" y="1767925"/>
          <a:ext cx="5650467" cy="13606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2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 smtClean="0">
              <a:solidFill>
                <a:schemeClr val="bg2"/>
              </a:solidFill>
            </a:rPr>
            <a:t>Sólo el </a:t>
          </a:r>
          <a:r>
            <a:rPr lang="es-ES" sz="1700" b="1" kern="1200" dirty="0" smtClean="0">
              <a:solidFill>
                <a:schemeClr val="tx1"/>
              </a:solidFill>
            </a:rPr>
            <a:t>POPE</a:t>
          </a:r>
          <a:r>
            <a:rPr lang="es-ES" sz="1700" b="0" kern="1200" dirty="0" smtClean="0">
              <a:solidFill>
                <a:schemeClr val="bg2"/>
              </a:solidFill>
            </a:rPr>
            <a:t> cofinancia todas las estrategias integradas de desarrollo urbano sostenible (art.7 en España) bajo el </a:t>
          </a:r>
          <a:r>
            <a:rPr lang="es-ES" sz="1700" b="0" kern="1200" dirty="0" smtClean="0">
              <a:solidFill>
                <a:schemeClr val="tx1"/>
              </a:solidFill>
            </a:rPr>
            <a:t>EP12</a:t>
          </a:r>
          <a:r>
            <a:rPr lang="es-ES" sz="1700" b="0" kern="1200" dirty="0" smtClean="0">
              <a:solidFill>
                <a:schemeClr val="bg2"/>
              </a:solidFill>
            </a:rPr>
            <a:t>  </a:t>
          </a:r>
          <a:br>
            <a:rPr lang="es-ES" sz="1700" b="0" kern="1200" dirty="0" smtClean="0">
              <a:solidFill>
                <a:schemeClr val="bg2"/>
              </a:solidFill>
            </a:rPr>
          </a:br>
          <a:r>
            <a:rPr lang="en-US" sz="1700" b="0" kern="1200" dirty="0" smtClean="0">
              <a:solidFill>
                <a:srgbClr val="FF0000"/>
              </a:solidFill>
            </a:rPr>
            <a:t>1.400 </a:t>
          </a:r>
          <a:r>
            <a:rPr lang="en-US" sz="1700" b="0" kern="1200" dirty="0" err="1" smtClean="0">
              <a:solidFill>
                <a:srgbClr val="FF0000"/>
              </a:solidFill>
            </a:rPr>
            <a:t>millones</a:t>
          </a:r>
          <a:r>
            <a:rPr lang="en-US" sz="1700" b="0" kern="1200" dirty="0" smtClean="0">
              <a:solidFill>
                <a:srgbClr val="FF0000"/>
              </a:solidFill>
            </a:rPr>
            <a:t> EUR</a:t>
          </a:r>
          <a:endParaRPr lang="es-ES" sz="1700" b="0" kern="1200" dirty="0" smtClean="0">
            <a:solidFill>
              <a:srgbClr val="FF0000"/>
            </a:solidFill>
          </a:endParaRPr>
        </a:p>
      </dsp:txBody>
      <dsp:txXfrm rot="10800000">
        <a:off x="2103584" y="1767925"/>
        <a:ext cx="5310294" cy="1360693"/>
      </dsp:txXfrm>
    </dsp:sp>
    <dsp:sp modelId="{09708AB9-7102-48A7-BA0A-E5F8B2737542}">
      <dsp:nvSpPr>
        <dsp:cNvPr id="0" name=""/>
        <dsp:cNvSpPr/>
      </dsp:nvSpPr>
      <dsp:spPr>
        <a:xfrm>
          <a:off x="1083064" y="1767925"/>
          <a:ext cx="1360693" cy="13606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CA41D-6EFA-414A-8CA6-3B2BA43E8527}">
      <dsp:nvSpPr>
        <dsp:cNvPr id="0" name=""/>
        <dsp:cNvSpPr/>
      </dsp:nvSpPr>
      <dsp:spPr>
        <a:xfrm rot="10800000">
          <a:off x="1763411" y="3534795"/>
          <a:ext cx="5650467" cy="13606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2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Acciones Urbanas Innovadoras (UIA): </a:t>
          </a:r>
          <a:r>
            <a:rPr lang="es-ES" sz="1700" kern="1200" dirty="0" smtClean="0">
              <a:solidFill>
                <a:schemeClr val="bg2"/>
              </a:solidFill>
            </a:rPr>
            <a:t>para </a:t>
          </a:r>
          <a:r>
            <a:rPr lang="en-US" sz="1700" kern="1200" dirty="0" err="1" smtClean="0">
              <a:solidFill>
                <a:schemeClr val="bg2"/>
              </a:solidFill>
            </a:rPr>
            <a:t>experimentar</a:t>
          </a:r>
          <a:r>
            <a:rPr lang="en-US" sz="1700" kern="1200" dirty="0" smtClean="0">
              <a:solidFill>
                <a:schemeClr val="bg2"/>
              </a:solidFill>
            </a:rPr>
            <a:t> </a:t>
          </a:r>
          <a:r>
            <a:rPr lang="en-US" sz="1700" kern="1200" dirty="0" err="1" smtClean="0">
              <a:solidFill>
                <a:schemeClr val="bg2"/>
              </a:solidFill>
            </a:rPr>
            <a:t>soluciones</a:t>
          </a:r>
          <a:r>
            <a:rPr lang="en-US" sz="1700" kern="1200" dirty="0" smtClean="0">
              <a:solidFill>
                <a:schemeClr val="bg2"/>
              </a:solidFill>
            </a:rPr>
            <a:t> </a:t>
          </a:r>
          <a:r>
            <a:rPr lang="en-US" sz="1700" kern="1200" dirty="0" err="1" smtClean="0">
              <a:solidFill>
                <a:schemeClr val="bg2"/>
              </a:solidFill>
            </a:rPr>
            <a:t>innovadoras</a:t>
          </a:r>
          <a:r>
            <a:rPr lang="en-US" sz="1700" kern="1200" dirty="0" smtClean="0">
              <a:solidFill>
                <a:schemeClr val="bg2"/>
              </a:solidFill>
            </a:rPr>
            <a:t> que </a:t>
          </a:r>
          <a:r>
            <a:rPr lang="en-US" sz="1700" kern="1200" dirty="0" err="1" smtClean="0">
              <a:solidFill>
                <a:schemeClr val="bg2"/>
              </a:solidFill>
            </a:rPr>
            <a:t>respondan</a:t>
          </a:r>
          <a:r>
            <a:rPr lang="en-US" sz="1700" kern="1200" dirty="0" smtClean="0">
              <a:solidFill>
                <a:schemeClr val="bg2"/>
              </a:solidFill>
            </a:rPr>
            <a:t> a </a:t>
          </a:r>
          <a:r>
            <a:rPr lang="en-US" sz="1700" kern="1200" dirty="0" err="1" smtClean="0">
              <a:solidFill>
                <a:schemeClr val="bg2"/>
              </a:solidFill>
            </a:rPr>
            <a:t>los</a:t>
          </a:r>
          <a:r>
            <a:rPr lang="en-US" sz="1700" kern="1200" dirty="0" smtClean="0">
              <a:solidFill>
                <a:schemeClr val="bg2"/>
              </a:solidFill>
            </a:rPr>
            <a:t> </a:t>
          </a:r>
          <a:r>
            <a:rPr lang="en-US" sz="1700" kern="1200" dirty="0" err="1" smtClean="0">
              <a:solidFill>
                <a:schemeClr val="bg2"/>
              </a:solidFill>
            </a:rPr>
            <a:t>principales</a:t>
          </a:r>
          <a:r>
            <a:rPr lang="en-US" sz="1700" kern="1200" dirty="0" smtClean="0">
              <a:solidFill>
                <a:schemeClr val="bg2"/>
              </a:solidFill>
            </a:rPr>
            <a:t> </a:t>
          </a:r>
          <a:r>
            <a:rPr lang="en-US" sz="1700" kern="1200" dirty="0" err="1" smtClean="0">
              <a:solidFill>
                <a:schemeClr val="bg2"/>
              </a:solidFill>
            </a:rPr>
            <a:t>desafíos</a:t>
          </a:r>
          <a:r>
            <a:rPr lang="en-US" sz="1700" kern="1200" dirty="0" smtClean="0">
              <a:solidFill>
                <a:schemeClr val="bg2"/>
              </a:solidFill>
            </a:rPr>
            <a:t> </a:t>
          </a:r>
          <a:r>
            <a:rPr lang="en-US" sz="1700" kern="1200" dirty="0" err="1" smtClean="0">
              <a:solidFill>
                <a:schemeClr val="bg2"/>
              </a:solidFill>
            </a:rPr>
            <a:t>urbanos</a:t>
          </a:r>
          <a:r>
            <a:rPr lang="es-ES" sz="1700" kern="1200" dirty="0" smtClean="0">
              <a:solidFill>
                <a:schemeClr val="bg2"/>
              </a:solidFill>
            </a:rPr>
            <a:t/>
          </a:r>
          <a:br>
            <a:rPr lang="es-ES" sz="1700" kern="1200" dirty="0" smtClean="0">
              <a:solidFill>
                <a:schemeClr val="bg2"/>
              </a:solidFill>
            </a:rPr>
          </a:br>
          <a:r>
            <a:rPr lang="en-GB" sz="1700" b="0" kern="1200" dirty="0" smtClean="0">
              <a:solidFill>
                <a:srgbClr val="FF0000"/>
              </a:solidFill>
            </a:rPr>
            <a:t>372 </a:t>
          </a:r>
          <a:r>
            <a:rPr lang="en-GB" sz="1700" b="0" kern="1200" dirty="0" err="1" smtClean="0">
              <a:solidFill>
                <a:srgbClr val="FF0000"/>
              </a:solidFill>
            </a:rPr>
            <a:t>millones</a:t>
          </a:r>
          <a:r>
            <a:rPr lang="en-GB" sz="1700" b="0" kern="1200" dirty="0" smtClean="0">
              <a:solidFill>
                <a:srgbClr val="FF0000"/>
              </a:solidFill>
            </a:rPr>
            <a:t> EUR</a:t>
          </a:r>
          <a:endParaRPr lang="en-GB" sz="1700" b="0" kern="1200" dirty="0">
            <a:solidFill>
              <a:srgbClr val="FF0000"/>
            </a:solidFill>
          </a:endParaRPr>
        </a:p>
      </dsp:txBody>
      <dsp:txXfrm rot="10800000">
        <a:off x="2103584" y="3534795"/>
        <a:ext cx="5310294" cy="1360693"/>
      </dsp:txXfrm>
    </dsp:sp>
    <dsp:sp modelId="{31054376-1AEB-47C9-AD5C-5E29C03F3919}">
      <dsp:nvSpPr>
        <dsp:cNvPr id="0" name=""/>
        <dsp:cNvSpPr/>
      </dsp:nvSpPr>
      <dsp:spPr>
        <a:xfrm>
          <a:off x="1083064" y="3534795"/>
          <a:ext cx="1360693" cy="136069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901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6901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89241"/>
            <a:ext cx="5438775" cy="44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901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6901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9925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09925"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3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Aft>
                <a:spcPts val="609"/>
              </a:spcAft>
            </a:pPr>
            <a:endParaRPr lang="en-GB" altLang="en-US" sz="1400" dirty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78608" y="9474157"/>
            <a:ext cx="2967611" cy="4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94" tIns="46398" rIns="92794" bIns="4639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E2B9D0-0680-4A53-A672-B2B50FA97BA9}" type="slidenum">
              <a:rPr lang="en-GB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7207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00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108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81D8F2-0AA0-4C91-99CB-21D2F8EF4BBC}" type="slidenum">
              <a:rPr lang="es-E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96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9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001" indent="-290001">
              <a:buFont typeface="Arial" panose="020B0604020202020204" pitchFamily="34" charset="0"/>
              <a:buChar char="•"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D33BB-212E-426A-B158-7AC876F62B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57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D33BB-212E-426A-B158-7AC876F62B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1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D33BB-212E-426A-B158-7AC876F62B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90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001" indent="-290001">
              <a:buFont typeface="Arial" panose="020B0604020202020204" pitchFamily="34" charset="0"/>
              <a:buChar char="•"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D33BB-212E-426A-B158-7AC876F62B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91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D33BB-212E-426A-B158-7AC876F62B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8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81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83AA9-18C0-4611-8F0B-774ABEE456F5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757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83AA9-18C0-4611-8F0B-774ABEE456F5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192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16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83AA9-18C0-4611-8F0B-774ABEE456F5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1986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77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23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83AA9-18C0-4611-8F0B-774ABEE456F5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845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25">
              <a:defRPr/>
            </a:pPr>
            <a:endParaRPr lang="es-ES" kern="0" dirty="0">
              <a:solidFill>
                <a:srgbClr val="333333"/>
              </a:solidFill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75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0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D33BB-212E-426A-B158-7AC876F62B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77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4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1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570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596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85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18"/>
              </a:spcAft>
              <a:buClr>
                <a:schemeClr val="tx1"/>
              </a:buClr>
            </a:pPr>
            <a:endParaRPr lang="en-GB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3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" y="1117154"/>
            <a:ext cx="9141578" cy="57531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6000" y="333837"/>
            <a:ext cx="1584325" cy="109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16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55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996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9404" y="6145213"/>
            <a:ext cx="215835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93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9404" y="6145213"/>
            <a:ext cx="215835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21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5928" y="5592996"/>
            <a:ext cx="1912540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73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9405" y="6145213"/>
            <a:ext cx="215835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07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9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3" r:id="rId6"/>
    <p:sldLayoutId id="2147483752" r:id="rId7"/>
    <p:sldLayoutId id="2147483754" r:id="rId8"/>
    <p:sldLayoutId id="2147483755" r:id="rId9"/>
    <p:sldLayoutId id="2147483765" r:id="rId10"/>
    <p:sldLayoutId id="2147483767" r:id="rId11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na.SANCHEZ-CAMBON@ec.europa.e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9011" y="1268760"/>
            <a:ext cx="4707005" cy="4320480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fr-BE" sz="28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fr-BE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BE" sz="3200" dirty="0" err="1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Retos</a:t>
            </a:r>
            <a:r>
              <a:rPr lang="fr-BE" sz="32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fr-BE" sz="3200" dirty="0" err="1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oportunidades</a:t>
            </a:r>
            <a:r>
              <a:rPr lang="fr-BE" sz="32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fr-BE" sz="3200" dirty="0" err="1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nueva</a:t>
            </a:r>
            <a:r>
              <a:rPr lang="fr-BE" sz="32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200" dirty="0" err="1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</a:t>
            </a:r>
            <a:r>
              <a:rPr lang="fr-BE" sz="32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fr-BE" sz="3200" dirty="0" err="1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cohesión</a:t>
            </a:r>
            <a:r>
              <a:rPr lang="fr-BE" sz="32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BE" sz="3200" dirty="0" err="1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</a:t>
            </a:r>
            <a:r>
              <a:rPr lang="fr-BE" sz="32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fr-BE" sz="3200" dirty="0" err="1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</a:t>
            </a:r>
            <a:r>
              <a:rPr lang="fr-BE" sz="32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fr-BE" sz="3200" dirty="0" err="1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</a:t>
            </a:r>
            <a:r>
              <a:rPr lang="fr-BE" sz="32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local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5148064" cy="4222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9011" y="5611398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200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Valencia 5 de </a:t>
            </a:r>
            <a:r>
              <a:rPr lang="fr-BE" sz="2000" dirty="0" err="1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marzo</a:t>
            </a: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13" name="AutoShape 45"/>
          <p:cNvSpPr>
            <a:spLocks noChangeAspect="1" noChangeArrowheads="1"/>
          </p:cNvSpPr>
          <p:nvPr/>
        </p:nvSpPr>
        <p:spPr bwMode="gray">
          <a:xfrm>
            <a:off x="641241" y="5286603"/>
            <a:ext cx="8218487" cy="947712"/>
          </a:xfrm>
          <a:prstGeom prst="roundRect">
            <a:avLst>
              <a:gd name="adj" fmla="val 13931"/>
            </a:avLst>
          </a:prstGeom>
          <a:gradFill rotWithShape="1">
            <a:gsLst>
              <a:gs pos="0">
                <a:schemeClr val="bg2"/>
              </a:gs>
              <a:gs pos="100000">
                <a:schemeClr val="tx1">
                  <a:alpha val="1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54000" rIns="0" bIns="54000" anchor="ctr">
            <a:spAutoFit/>
          </a:bodyPr>
          <a:lstStyle>
            <a:lvl1pPr marL="268288" indent="-265113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534988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marL="457200" indent="-457200" algn="just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6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Europa </a:t>
            </a:r>
            <a:r>
              <a:rPr lang="en-GB" sz="16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GB" sz="16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inteligente</a:t>
            </a:r>
            <a:endParaRPr lang="en-GB" sz="160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60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Europa </a:t>
            </a:r>
            <a:r>
              <a:rPr lang="en-GB" sz="160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GB" sz="160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verde</a:t>
            </a:r>
            <a:r>
              <a:rPr lang="en-GB" sz="160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GB" sz="160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descarbonizada</a:t>
            </a:r>
            <a:endParaRPr lang="en-GB" sz="1600" dirty="0" smtClean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9679" name="Group 111"/>
          <p:cNvGrpSpPr>
            <a:grpSpLocks/>
          </p:cNvGrpSpPr>
          <p:nvPr/>
        </p:nvGrpSpPr>
        <p:grpSpPr bwMode="auto">
          <a:xfrm>
            <a:off x="1603009" y="1248817"/>
            <a:ext cx="6042027" cy="3943350"/>
            <a:chOff x="1095" y="1104"/>
            <a:chExt cx="3806" cy="2484"/>
          </a:xfrm>
        </p:grpSpPr>
        <p:sp>
          <p:nvSpPr>
            <p:cNvPr id="61477" name="AutoShape 102"/>
            <p:cNvSpPr>
              <a:spLocks noChangeArrowheads="1"/>
            </p:cNvSpPr>
            <p:nvPr/>
          </p:nvSpPr>
          <p:spPr bwMode="gray">
            <a:xfrm>
              <a:off x="3023" y="1805"/>
              <a:ext cx="470" cy="407"/>
            </a:xfrm>
            <a:prstGeom prst="roundRect">
              <a:avLst>
                <a:gd name="adj" fmla="val 16667"/>
              </a:avLst>
            </a:prstGeom>
            <a:solidFill>
              <a:srgbClr val="76B0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BE" altLang="fr-FR" sz="1800" dirty="0">
                  <a:solidFill>
                    <a:schemeClr val="bg1"/>
                  </a:solidFill>
                </a:rPr>
                <a:t>3</a:t>
              </a:r>
              <a:r>
                <a:rPr lang="fr-BE" altLang="fr-FR" sz="1800" b="1" dirty="0" smtClean="0">
                  <a:solidFill>
                    <a:schemeClr val="bg1"/>
                  </a:solidFill>
                </a:rPr>
                <a:t>0%</a:t>
              </a:r>
              <a:endParaRPr lang="fr-FR" altLang="fr-F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1478" name="AutoShape 103"/>
            <p:cNvSpPr>
              <a:spLocks noChangeArrowheads="1"/>
            </p:cNvSpPr>
            <p:nvPr/>
          </p:nvSpPr>
          <p:spPr bwMode="gray">
            <a:xfrm>
              <a:off x="4059" y="2005"/>
              <a:ext cx="494" cy="479"/>
            </a:xfrm>
            <a:prstGeom prst="roundRect">
              <a:avLst>
                <a:gd name="adj" fmla="val 16667"/>
              </a:avLst>
            </a:prstGeom>
            <a:solidFill>
              <a:srgbClr val="76B0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BE" altLang="fr-FR" sz="1800" b="1" dirty="0" smtClean="0">
                  <a:solidFill>
                    <a:schemeClr val="bg1"/>
                  </a:solidFill>
                </a:rPr>
                <a:t>25%</a:t>
              </a:r>
              <a:endParaRPr lang="fr-FR" altLang="fr-F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1479" name="AutoShape 101"/>
            <p:cNvSpPr>
              <a:spLocks noChangeArrowheads="1"/>
            </p:cNvSpPr>
            <p:nvPr/>
          </p:nvSpPr>
          <p:spPr bwMode="gray">
            <a:xfrm>
              <a:off x="1338" y="2005"/>
              <a:ext cx="482" cy="551"/>
            </a:xfrm>
            <a:prstGeom prst="roundRect">
              <a:avLst>
                <a:gd name="adj" fmla="val 16667"/>
              </a:avLst>
            </a:prstGeom>
            <a:solidFill>
              <a:srgbClr val="76B0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BE" altLang="fr-FR" sz="1800" b="1" dirty="0" smtClean="0">
                  <a:solidFill>
                    <a:schemeClr val="bg1"/>
                  </a:solidFill>
                </a:rPr>
                <a:t>30%</a:t>
              </a:r>
              <a:endParaRPr lang="fr-FR" altLang="fr-F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1480" name="AutoShape 21"/>
            <p:cNvSpPr>
              <a:spLocks noChangeArrowheads="1"/>
            </p:cNvSpPr>
            <p:nvPr/>
          </p:nvSpPr>
          <p:spPr bwMode="gray">
            <a:xfrm>
              <a:off x="1603" y="1840"/>
              <a:ext cx="487" cy="4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BE" altLang="fr-FR" sz="1800" b="1" dirty="0" smtClean="0">
                  <a:solidFill>
                    <a:schemeClr val="bg1"/>
                  </a:solidFill>
                </a:rPr>
                <a:t>35%</a:t>
              </a:r>
              <a:endParaRPr lang="fr-FR" altLang="fr-F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1481" name="AutoShape 22"/>
            <p:cNvSpPr>
              <a:spLocks noChangeArrowheads="1"/>
            </p:cNvSpPr>
            <p:nvPr/>
          </p:nvSpPr>
          <p:spPr bwMode="gray">
            <a:xfrm>
              <a:off x="2533" y="1661"/>
              <a:ext cx="522" cy="443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BE" altLang="fr-FR" sz="1800" b="1" dirty="0" smtClean="0">
                  <a:solidFill>
                    <a:schemeClr val="bg1"/>
                  </a:solidFill>
                </a:rPr>
                <a:t>45%</a:t>
              </a:r>
              <a:endParaRPr lang="fr-FR" altLang="fr-F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1482" name="AutoShape 23"/>
            <p:cNvSpPr>
              <a:spLocks noChangeArrowheads="1"/>
            </p:cNvSpPr>
            <p:nvPr/>
          </p:nvSpPr>
          <p:spPr bwMode="gray">
            <a:xfrm>
              <a:off x="3794" y="1842"/>
              <a:ext cx="407" cy="407"/>
            </a:xfrm>
            <a:prstGeom prst="roundRect">
              <a:avLst>
                <a:gd name="adj" fmla="val 16667"/>
              </a:avLst>
            </a:prstGeom>
            <a:solidFill>
              <a:srgbClr val="FBDB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BE" altLang="fr-FR" sz="1800" dirty="0" smtClean="0">
                  <a:solidFill>
                    <a:schemeClr val="hlink"/>
                  </a:solidFill>
                </a:rPr>
                <a:t>6</a:t>
              </a:r>
              <a:r>
                <a:rPr lang="fr-BE" altLang="fr-FR" sz="1800" b="1" dirty="0" smtClean="0">
                  <a:solidFill>
                    <a:schemeClr val="hlink"/>
                  </a:solidFill>
                </a:rPr>
                <a:t>0</a:t>
              </a:r>
              <a:r>
                <a:rPr lang="fr-BE" altLang="fr-FR" sz="1800" b="1" dirty="0">
                  <a:solidFill>
                    <a:schemeClr val="hlink"/>
                  </a:solidFill>
                </a:rPr>
                <a:t>%</a:t>
              </a:r>
              <a:endParaRPr lang="fr-FR" altLang="fr-FR" sz="1800" b="1" dirty="0">
                <a:solidFill>
                  <a:schemeClr val="hlink"/>
                </a:solidFill>
              </a:endParaRPr>
            </a:p>
          </p:txBody>
        </p:sp>
        <p:sp>
          <p:nvSpPr>
            <p:cNvPr id="61483" name="Rectangle 27"/>
            <p:cNvSpPr>
              <a:spLocks noChangeArrowheads="1"/>
            </p:cNvSpPr>
            <p:nvPr/>
          </p:nvSpPr>
          <p:spPr bwMode="gray">
            <a:xfrm>
              <a:off x="1095" y="1414"/>
              <a:ext cx="137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chemeClr val="folHlink"/>
                  </a:solidFill>
                </a:rPr>
                <a:t>Less developed</a:t>
              </a:r>
              <a:br>
                <a:rPr lang="en-US" altLang="en-US" sz="1800" dirty="0">
                  <a:solidFill>
                    <a:schemeClr val="folHlink"/>
                  </a:solidFill>
                </a:rPr>
              </a:br>
              <a:r>
                <a:rPr lang="en-US" altLang="en-US" sz="1800" dirty="0">
                  <a:solidFill>
                    <a:schemeClr val="folHlink"/>
                  </a:solidFill>
                </a:rPr>
                <a:t>regions</a:t>
              </a:r>
              <a:endParaRPr lang="fr-FR" altLang="fr-FR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61484" name="Rectangle 28"/>
            <p:cNvSpPr>
              <a:spLocks noChangeArrowheads="1"/>
            </p:cNvSpPr>
            <p:nvPr/>
          </p:nvSpPr>
          <p:spPr bwMode="gray">
            <a:xfrm>
              <a:off x="2389" y="1104"/>
              <a:ext cx="99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b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dirty="0">
                  <a:solidFill>
                    <a:schemeClr val="hlink"/>
                  </a:solidFill>
                </a:rPr>
                <a:t>Transition</a:t>
              </a:r>
              <a:br>
                <a:rPr lang="en-US" altLang="fr-FR" sz="1800" dirty="0">
                  <a:solidFill>
                    <a:schemeClr val="hlink"/>
                  </a:solidFill>
                </a:rPr>
              </a:br>
              <a:r>
                <a:rPr lang="en-US" altLang="fr-FR" sz="1800" dirty="0">
                  <a:solidFill>
                    <a:schemeClr val="hlink"/>
                  </a:solidFill>
                </a:rPr>
                <a:t>regions</a:t>
              </a:r>
            </a:p>
          </p:txBody>
        </p:sp>
        <p:sp>
          <p:nvSpPr>
            <p:cNvPr id="61485" name="Rectangle 29"/>
            <p:cNvSpPr>
              <a:spLocks noChangeArrowheads="1"/>
            </p:cNvSpPr>
            <p:nvPr/>
          </p:nvSpPr>
          <p:spPr bwMode="gray">
            <a:xfrm>
              <a:off x="3436" y="1433"/>
              <a:ext cx="14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dirty="0">
                  <a:solidFill>
                    <a:srgbClr val="FF9900"/>
                  </a:solidFill>
                </a:rPr>
                <a:t>More developed </a:t>
              </a:r>
              <a:br>
                <a:rPr lang="en-US" altLang="fr-FR" sz="1800" dirty="0">
                  <a:solidFill>
                    <a:srgbClr val="FF9900"/>
                  </a:solidFill>
                </a:rPr>
              </a:br>
              <a:r>
                <a:rPr lang="en-US" altLang="fr-FR" sz="1800" dirty="0">
                  <a:solidFill>
                    <a:srgbClr val="FF9900"/>
                  </a:solidFill>
                </a:rPr>
                <a:t>regions</a:t>
              </a:r>
            </a:p>
          </p:txBody>
        </p:sp>
        <p:pic>
          <p:nvPicPr>
            <p:cNvPr id="61486" name="Picture 41" descr="entonno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61" y="2564"/>
              <a:ext cx="1267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7" name="AutoShape 33"/>
            <p:cNvSpPr>
              <a:spLocks noChangeAspect="1" noChangeArrowheads="1"/>
            </p:cNvSpPr>
            <p:nvPr/>
          </p:nvSpPr>
          <p:spPr bwMode="gray">
            <a:xfrm rot="18900000">
              <a:off x="2237" y="2338"/>
              <a:ext cx="143" cy="214"/>
            </a:xfrm>
            <a:prstGeom prst="downArrow">
              <a:avLst>
                <a:gd name="adj1" fmla="val 50000"/>
                <a:gd name="adj2" fmla="val 37413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r-BE" altLang="fr-FR">
                <a:solidFill>
                  <a:srgbClr val="0F5494"/>
                </a:solidFill>
              </a:endParaRPr>
            </a:p>
          </p:txBody>
        </p:sp>
        <p:sp>
          <p:nvSpPr>
            <p:cNvPr id="61488" name="AutoShape 34"/>
            <p:cNvSpPr>
              <a:spLocks noChangeAspect="1" noChangeArrowheads="1"/>
            </p:cNvSpPr>
            <p:nvPr/>
          </p:nvSpPr>
          <p:spPr bwMode="gray">
            <a:xfrm rot="2700000">
              <a:off x="3497" y="2398"/>
              <a:ext cx="143" cy="214"/>
            </a:xfrm>
            <a:prstGeom prst="downArrow">
              <a:avLst>
                <a:gd name="adj1" fmla="val 50000"/>
                <a:gd name="adj2" fmla="val 37413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r-BE" altLang="fr-FR">
                <a:solidFill>
                  <a:srgbClr val="0F5494"/>
                </a:solidFill>
              </a:endParaRPr>
            </a:p>
          </p:txBody>
        </p:sp>
        <p:sp>
          <p:nvSpPr>
            <p:cNvPr id="61489" name="AutoShape 35"/>
            <p:cNvSpPr>
              <a:spLocks noChangeAspect="1" noChangeArrowheads="1"/>
            </p:cNvSpPr>
            <p:nvPr/>
          </p:nvSpPr>
          <p:spPr bwMode="gray">
            <a:xfrm>
              <a:off x="2894" y="2276"/>
              <a:ext cx="143" cy="213"/>
            </a:xfrm>
            <a:prstGeom prst="downArrow">
              <a:avLst>
                <a:gd name="adj1" fmla="val 50000"/>
                <a:gd name="adj2" fmla="val 37238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r-BE" altLang="fr-FR">
                <a:solidFill>
                  <a:srgbClr val="0F5494"/>
                </a:solidFill>
              </a:endParaRPr>
            </a:p>
          </p:txBody>
        </p:sp>
      </p:grpSp>
      <p:grpSp>
        <p:nvGrpSpPr>
          <p:cNvPr id="109666" name="Group 98"/>
          <p:cNvGrpSpPr>
            <a:grpSpLocks/>
          </p:cNvGrpSpPr>
          <p:nvPr/>
        </p:nvGrpSpPr>
        <p:grpSpPr bwMode="auto">
          <a:xfrm>
            <a:off x="625373" y="5402736"/>
            <a:ext cx="497744" cy="728142"/>
            <a:chOff x="321" y="1489"/>
            <a:chExt cx="442" cy="655"/>
          </a:xfrm>
        </p:grpSpPr>
        <p:sp>
          <p:nvSpPr>
            <p:cNvPr id="61474" name="Oval 72"/>
            <p:cNvSpPr>
              <a:spLocks noChangeArrowheads="1"/>
            </p:cNvSpPr>
            <p:nvPr/>
          </p:nvSpPr>
          <p:spPr bwMode="gray">
            <a:xfrm>
              <a:off x="328" y="1851"/>
              <a:ext cx="295" cy="293"/>
            </a:xfrm>
            <a:prstGeom prst="ellipse">
              <a:avLst/>
            </a:prstGeom>
            <a:solidFill>
              <a:srgbClr val="FBDB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r-BE" altLang="fr-FR">
                <a:solidFill>
                  <a:srgbClr val="0F5494"/>
                </a:solidFill>
              </a:endParaRPr>
            </a:p>
          </p:txBody>
        </p:sp>
        <p:grpSp>
          <p:nvGrpSpPr>
            <p:cNvPr id="61447" name="Group 75"/>
            <p:cNvGrpSpPr>
              <a:grpSpLocks/>
            </p:cNvGrpSpPr>
            <p:nvPr/>
          </p:nvGrpSpPr>
          <p:grpSpPr bwMode="auto">
            <a:xfrm>
              <a:off x="321" y="1846"/>
              <a:ext cx="295" cy="293"/>
              <a:chOff x="1746" y="3681"/>
              <a:chExt cx="295" cy="293"/>
            </a:xfrm>
          </p:grpSpPr>
          <p:sp>
            <p:nvSpPr>
              <p:cNvPr id="61471" name="Freeform 81"/>
              <p:cNvSpPr>
                <a:spLocks/>
              </p:cNvSpPr>
              <p:nvPr/>
            </p:nvSpPr>
            <p:spPr bwMode="gray">
              <a:xfrm>
                <a:off x="1853" y="3782"/>
                <a:ext cx="49" cy="7"/>
              </a:xfrm>
              <a:custGeom>
                <a:avLst/>
                <a:gdLst>
                  <a:gd name="T0" fmla="*/ 233849 w 21"/>
                  <a:gd name="T1" fmla="*/ 24544 h 3"/>
                  <a:gd name="T2" fmla="*/ 225960 w 21"/>
                  <a:gd name="T3" fmla="*/ 0 h 3"/>
                  <a:gd name="T4" fmla="*/ 10519 w 21"/>
                  <a:gd name="T5" fmla="*/ 0 h 3"/>
                  <a:gd name="T6" fmla="*/ 0 w 21"/>
                  <a:gd name="T7" fmla="*/ 24544 h 3"/>
                  <a:gd name="T8" fmla="*/ 10519 w 21"/>
                  <a:gd name="T9" fmla="*/ 32433 h 3"/>
                  <a:gd name="T10" fmla="*/ 225960 w 21"/>
                  <a:gd name="T11" fmla="*/ 32433 h 3"/>
                  <a:gd name="T12" fmla="*/ 233849 w 21"/>
                  <a:gd name="T13" fmla="*/ 24544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3">
                    <a:moveTo>
                      <a:pt x="21" y="2"/>
                    </a:moveTo>
                    <a:cubicBezTo>
                      <a:pt x="21" y="1"/>
                      <a:pt x="21" y="0"/>
                      <a:pt x="2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1" y="3"/>
                      <a:pt x="21" y="2"/>
                      <a:pt x="21" y="2"/>
                    </a:cubicBezTo>
                  </a:path>
                </a:pathLst>
              </a:custGeom>
              <a:solidFill>
                <a:srgbClr val="223A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66" name="Oval 84"/>
              <p:cNvSpPr>
                <a:spLocks noChangeArrowheads="1"/>
              </p:cNvSpPr>
              <p:nvPr/>
            </p:nvSpPr>
            <p:spPr bwMode="gray">
              <a:xfrm>
                <a:off x="1746" y="3681"/>
                <a:ext cx="295" cy="293"/>
              </a:xfrm>
              <a:prstGeom prst="ellipse">
                <a:avLst/>
              </a:prstGeom>
              <a:noFill/>
              <a:ln w="412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fr-BE" altLang="fr-FR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61449" name="Group 89"/>
            <p:cNvGrpSpPr>
              <a:grpSpLocks/>
            </p:cNvGrpSpPr>
            <p:nvPr/>
          </p:nvGrpSpPr>
          <p:grpSpPr bwMode="auto">
            <a:xfrm>
              <a:off x="321" y="1489"/>
              <a:ext cx="295" cy="293"/>
              <a:chOff x="1454" y="3170"/>
              <a:chExt cx="295" cy="293"/>
            </a:xfrm>
          </p:grpSpPr>
          <p:sp>
            <p:nvSpPr>
              <p:cNvPr id="61454" name="Oval 90"/>
              <p:cNvSpPr>
                <a:spLocks noChangeArrowheads="1"/>
              </p:cNvSpPr>
              <p:nvPr/>
            </p:nvSpPr>
            <p:spPr bwMode="gray">
              <a:xfrm>
                <a:off x="1454" y="3170"/>
                <a:ext cx="295" cy="293"/>
              </a:xfrm>
              <a:prstGeom prst="ellipse">
                <a:avLst/>
              </a:prstGeom>
              <a:solidFill>
                <a:srgbClr val="FBD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fr-BE" altLang="fr-FR">
                  <a:solidFill>
                    <a:srgbClr val="0F5494"/>
                  </a:solidFill>
                </a:endParaRPr>
              </a:p>
            </p:txBody>
          </p:sp>
          <p:grpSp>
            <p:nvGrpSpPr>
              <p:cNvPr id="61455" name="Group 91"/>
              <p:cNvGrpSpPr>
                <a:grpSpLocks/>
              </p:cNvGrpSpPr>
              <p:nvPr/>
            </p:nvGrpSpPr>
            <p:grpSpPr bwMode="auto">
              <a:xfrm>
                <a:off x="1530" y="3241"/>
                <a:ext cx="144" cy="151"/>
                <a:chOff x="2226" y="2869"/>
                <a:chExt cx="144" cy="151"/>
              </a:xfrm>
            </p:grpSpPr>
            <p:sp>
              <p:nvSpPr>
                <p:cNvPr id="61457" name="Freeform 92"/>
                <p:cNvSpPr>
                  <a:spLocks/>
                </p:cNvSpPr>
                <p:nvPr/>
              </p:nvSpPr>
              <p:spPr bwMode="gray">
                <a:xfrm>
                  <a:off x="2250" y="2900"/>
                  <a:ext cx="40" cy="47"/>
                </a:xfrm>
                <a:custGeom>
                  <a:avLst/>
                  <a:gdLst>
                    <a:gd name="T0" fmla="*/ 207696 w 17"/>
                    <a:gd name="T1" fmla="*/ 216940 h 20"/>
                    <a:gd name="T2" fmla="*/ 181238 w 17"/>
                    <a:gd name="T3" fmla="*/ 241023 h 20"/>
                    <a:gd name="T4" fmla="*/ 26325 w 17"/>
                    <a:gd name="T5" fmla="*/ 241023 h 20"/>
                    <a:gd name="T6" fmla="*/ 0 w 17"/>
                    <a:gd name="T7" fmla="*/ 216940 h 20"/>
                    <a:gd name="T8" fmla="*/ 0 w 17"/>
                    <a:gd name="T9" fmla="*/ 11094 h 20"/>
                    <a:gd name="T10" fmla="*/ 26325 w 17"/>
                    <a:gd name="T11" fmla="*/ 0 h 20"/>
                    <a:gd name="T12" fmla="*/ 181238 w 17"/>
                    <a:gd name="T13" fmla="*/ 0 h 20"/>
                    <a:gd name="T14" fmla="*/ 207696 w 17"/>
                    <a:gd name="T15" fmla="*/ 11094 h 20"/>
                    <a:gd name="T16" fmla="*/ 207696 w 17"/>
                    <a:gd name="T17" fmla="*/ 21694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20">
                      <a:moveTo>
                        <a:pt x="17" y="18"/>
                      </a:moveTo>
                      <a:cubicBezTo>
                        <a:pt x="17" y="19"/>
                        <a:pt x="16" y="20"/>
                        <a:pt x="15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0"/>
                        <a:pt x="0" y="19"/>
                        <a:pt x="0" y="18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6" y="0"/>
                        <a:pt x="17" y="1"/>
                        <a:pt x="17" y="1"/>
                      </a:cubicBez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458" name="Freeform 93"/>
                <p:cNvSpPr>
                  <a:spLocks/>
                </p:cNvSpPr>
                <p:nvPr/>
              </p:nvSpPr>
              <p:spPr bwMode="gray">
                <a:xfrm>
                  <a:off x="2257" y="2869"/>
                  <a:ext cx="26" cy="40"/>
                </a:xfrm>
                <a:custGeom>
                  <a:avLst/>
                  <a:gdLst>
                    <a:gd name="T0" fmla="*/ 140173 w 11"/>
                    <a:gd name="T1" fmla="*/ 181238 h 17"/>
                    <a:gd name="T2" fmla="*/ 114948 w 11"/>
                    <a:gd name="T3" fmla="*/ 207696 h 17"/>
                    <a:gd name="T4" fmla="*/ 27213 w 11"/>
                    <a:gd name="T5" fmla="*/ 207696 h 17"/>
                    <a:gd name="T6" fmla="*/ 0 w 11"/>
                    <a:gd name="T7" fmla="*/ 181238 h 17"/>
                    <a:gd name="T8" fmla="*/ 0 w 11"/>
                    <a:gd name="T9" fmla="*/ 26325 h 17"/>
                    <a:gd name="T10" fmla="*/ 27213 w 11"/>
                    <a:gd name="T11" fmla="*/ 0 h 17"/>
                    <a:gd name="T12" fmla="*/ 114948 w 11"/>
                    <a:gd name="T13" fmla="*/ 0 h 17"/>
                    <a:gd name="T14" fmla="*/ 140173 w 11"/>
                    <a:gd name="T15" fmla="*/ 26325 h 17"/>
                    <a:gd name="T16" fmla="*/ 140173 w 11"/>
                    <a:gd name="T17" fmla="*/ 18123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17">
                      <a:moveTo>
                        <a:pt x="11" y="15"/>
                      </a:moveTo>
                      <a:cubicBezTo>
                        <a:pt x="11" y="16"/>
                        <a:pt x="10" y="17"/>
                        <a:pt x="9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1" y="17"/>
                        <a:pt x="0" y="16"/>
                        <a:pt x="0" y="1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0"/>
                        <a:pt x="11" y="1"/>
                        <a:pt x="11" y="2"/>
                      </a:cubicBez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459" name="Freeform 94"/>
                <p:cNvSpPr>
                  <a:spLocks/>
                </p:cNvSpPr>
                <p:nvPr/>
              </p:nvSpPr>
              <p:spPr bwMode="gray">
                <a:xfrm>
                  <a:off x="2262" y="2935"/>
                  <a:ext cx="16" cy="21"/>
                </a:xfrm>
                <a:custGeom>
                  <a:avLst/>
                  <a:gdLst>
                    <a:gd name="T0" fmla="*/ 0 w 7"/>
                    <a:gd name="T1" fmla="*/ 90410 h 9"/>
                    <a:gd name="T2" fmla="*/ 8107 w 7"/>
                    <a:gd name="T3" fmla="*/ 100221 h 9"/>
                    <a:gd name="T4" fmla="*/ 54455 w 7"/>
                    <a:gd name="T5" fmla="*/ 100221 h 9"/>
                    <a:gd name="T6" fmla="*/ 63184 w 7"/>
                    <a:gd name="T7" fmla="*/ 90410 h 9"/>
                    <a:gd name="T8" fmla="*/ 63184 w 7"/>
                    <a:gd name="T9" fmla="*/ 10519 h 9"/>
                    <a:gd name="T10" fmla="*/ 54455 w 7"/>
                    <a:gd name="T11" fmla="*/ 0 h 9"/>
                    <a:gd name="T12" fmla="*/ 8107 w 7"/>
                    <a:gd name="T13" fmla="*/ 0 h 9"/>
                    <a:gd name="T14" fmla="*/ 0 w 7"/>
                    <a:gd name="T15" fmla="*/ 10519 h 9"/>
                    <a:gd name="T16" fmla="*/ 0 w 7"/>
                    <a:gd name="T17" fmla="*/ 9041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" h="9">
                      <a:moveTo>
                        <a:pt x="0" y="8"/>
                      </a:move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7" y="9"/>
                        <a:pt x="7" y="8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460" name="Freeform 95"/>
                <p:cNvSpPr>
                  <a:spLocks/>
                </p:cNvSpPr>
                <p:nvPr/>
              </p:nvSpPr>
              <p:spPr bwMode="gray">
                <a:xfrm>
                  <a:off x="2226" y="2980"/>
                  <a:ext cx="144" cy="40"/>
                </a:xfrm>
                <a:custGeom>
                  <a:avLst/>
                  <a:gdLst>
                    <a:gd name="T0" fmla="*/ 762645 w 61"/>
                    <a:gd name="T1" fmla="*/ 99461 h 17"/>
                    <a:gd name="T2" fmla="*/ 710975 w 61"/>
                    <a:gd name="T3" fmla="*/ 99461 h 17"/>
                    <a:gd name="T4" fmla="*/ 505331 w 61"/>
                    <a:gd name="T5" fmla="*/ 0 h 17"/>
                    <a:gd name="T6" fmla="*/ 289218 w 61"/>
                    <a:gd name="T7" fmla="*/ 99461 h 17"/>
                    <a:gd name="T8" fmla="*/ 11430 w 61"/>
                    <a:gd name="T9" fmla="*/ 99461 h 17"/>
                    <a:gd name="T10" fmla="*/ 0 w 61"/>
                    <a:gd name="T11" fmla="*/ 124198 h 17"/>
                    <a:gd name="T12" fmla="*/ 0 w 61"/>
                    <a:gd name="T13" fmla="*/ 196534 h 17"/>
                    <a:gd name="T14" fmla="*/ 11430 w 61"/>
                    <a:gd name="T15" fmla="*/ 207696 h 17"/>
                    <a:gd name="T16" fmla="*/ 762645 w 61"/>
                    <a:gd name="T17" fmla="*/ 207696 h 17"/>
                    <a:gd name="T18" fmla="*/ 774604 w 61"/>
                    <a:gd name="T19" fmla="*/ 196534 h 17"/>
                    <a:gd name="T20" fmla="*/ 774604 w 61"/>
                    <a:gd name="T21" fmla="*/ 124198 h 17"/>
                    <a:gd name="T22" fmla="*/ 762645 w 61"/>
                    <a:gd name="T23" fmla="*/ 9946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1" h="17">
                      <a:moveTo>
                        <a:pt x="60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5" y="4"/>
                        <a:pt x="48" y="0"/>
                        <a:pt x="40" y="0"/>
                      </a:cubicBezTo>
                      <a:cubicBezTo>
                        <a:pt x="31" y="0"/>
                        <a:pt x="24" y="4"/>
                        <a:pt x="23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60" y="17"/>
                        <a:pt x="61" y="17"/>
                        <a:pt x="61" y="16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9"/>
                        <a:pt x="60" y="8"/>
                        <a:pt x="60" y="8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461" name="Freeform 96"/>
                <p:cNvSpPr>
                  <a:spLocks/>
                </p:cNvSpPr>
                <p:nvPr/>
              </p:nvSpPr>
              <p:spPr bwMode="gray">
                <a:xfrm>
                  <a:off x="2238" y="2914"/>
                  <a:ext cx="106" cy="64"/>
                </a:xfrm>
                <a:custGeom>
                  <a:avLst/>
                  <a:gdLst>
                    <a:gd name="T0" fmla="*/ 531576 w 45"/>
                    <a:gd name="T1" fmla="*/ 212307 h 27"/>
                    <a:gd name="T2" fmla="*/ 395097 w 45"/>
                    <a:gd name="T3" fmla="*/ 27688 h 27"/>
                    <a:gd name="T4" fmla="*/ 346085 w 45"/>
                    <a:gd name="T5" fmla="*/ 0 h 27"/>
                    <a:gd name="T6" fmla="*/ 309880 w 45"/>
                    <a:gd name="T7" fmla="*/ 0 h 27"/>
                    <a:gd name="T8" fmla="*/ 309880 w 45"/>
                    <a:gd name="T9" fmla="*/ 280775 h 27"/>
                    <a:gd name="T10" fmla="*/ 299438 w 45"/>
                    <a:gd name="T11" fmla="*/ 290882 h 27"/>
                    <a:gd name="T12" fmla="*/ 11241 w 45"/>
                    <a:gd name="T13" fmla="*/ 290882 h 27"/>
                    <a:gd name="T14" fmla="*/ 0 w 45"/>
                    <a:gd name="T15" fmla="*/ 319066 h 27"/>
                    <a:gd name="T16" fmla="*/ 0 w 45"/>
                    <a:gd name="T17" fmla="*/ 330816 h 27"/>
                    <a:gd name="T18" fmla="*/ 11241 w 45"/>
                    <a:gd name="T19" fmla="*/ 358661 h 27"/>
                    <a:gd name="T20" fmla="*/ 309880 w 45"/>
                    <a:gd name="T21" fmla="*/ 358661 h 27"/>
                    <a:gd name="T22" fmla="*/ 431368 w 45"/>
                    <a:gd name="T23" fmla="*/ 330816 h 27"/>
                    <a:gd name="T24" fmla="*/ 558121 w 45"/>
                    <a:gd name="T25" fmla="*/ 358661 h 27"/>
                    <a:gd name="T26" fmla="*/ 558121 w 45"/>
                    <a:gd name="T27" fmla="*/ 280775 h 27"/>
                    <a:gd name="T28" fmla="*/ 531576 w 45"/>
                    <a:gd name="T29" fmla="*/ 212307 h 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5" h="27">
                      <a:moveTo>
                        <a:pt x="43" y="16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1"/>
                        <a:pt x="29" y="0"/>
                        <a:pt x="28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7"/>
                        <a:pt x="1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8" y="26"/>
                        <a:pt x="31" y="25"/>
                        <a:pt x="35" y="25"/>
                      </a:cubicBezTo>
                      <a:cubicBezTo>
                        <a:pt x="38" y="25"/>
                        <a:pt x="42" y="26"/>
                        <a:pt x="45" y="27"/>
                      </a:cubicBezTo>
                      <a:cubicBezTo>
                        <a:pt x="45" y="21"/>
                        <a:pt x="45" y="21"/>
                        <a:pt x="45" y="21"/>
                      </a:cubicBezTo>
                      <a:cubicBezTo>
                        <a:pt x="45" y="19"/>
                        <a:pt x="44" y="17"/>
                        <a:pt x="43" y="16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1456" name="Oval 97"/>
              <p:cNvSpPr>
                <a:spLocks noChangeArrowheads="1"/>
              </p:cNvSpPr>
              <p:nvPr/>
            </p:nvSpPr>
            <p:spPr bwMode="gray">
              <a:xfrm>
                <a:off x="1454" y="3170"/>
                <a:ext cx="295" cy="293"/>
              </a:xfrm>
              <a:prstGeom prst="ellipse">
                <a:avLst/>
              </a:prstGeom>
              <a:noFill/>
              <a:ln w="412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fr-BE" altLang="fr-FR">
                  <a:solidFill>
                    <a:srgbClr val="0F5494"/>
                  </a:solidFill>
                </a:endParaRPr>
              </a:p>
            </p:txBody>
          </p:sp>
        </p:grpSp>
        <p:sp>
          <p:nvSpPr>
            <p:cNvPr id="61450" name="Oval 38"/>
            <p:cNvSpPr>
              <a:spLocks noChangeArrowheads="1"/>
            </p:cNvSpPr>
            <p:nvPr/>
          </p:nvSpPr>
          <p:spPr bwMode="gray">
            <a:xfrm>
              <a:off x="567" y="1537"/>
              <a:ext cx="196" cy="19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800" b="1">
                  <a:solidFill>
                    <a:srgbClr val="FF9900"/>
                  </a:solidFill>
                </a:rPr>
                <a:t>1</a:t>
              </a:r>
              <a:endParaRPr lang="fr-FR" altLang="en-US" sz="800" b="1">
                <a:solidFill>
                  <a:srgbClr val="FF9900"/>
                </a:solidFill>
              </a:endParaRPr>
            </a:p>
          </p:txBody>
        </p:sp>
        <p:sp>
          <p:nvSpPr>
            <p:cNvPr id="61451" name="Oval 39"/>
            <p:cNvSpPr>
              <a:spLocks noChangeArrowheads="1"/>
            </p:cNvSpPr>
            <p:nvPr/>
          </p:nvSpPr>
          <p:spPr bwMode="gray">
            <a:xfrm>
              <a:off x="567" y="1897"/>
              <a:ext cx="196" cy="19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800" b="1" dirty="0">
                  <a:solidFill>
                    <a:srgbClr val="FF9900"/>
                  </a:solidFill>
                </a:rPr>
                <a:t>2</a:t>
              </a:r>
              <a:endParaRPr lang="fr-FR" altLang="en-US" sz="800" b="1" dirty="0">
                <a:solidFill>
                  <a:srgbClr val="FF9900"/>
                </a:solidFill>
              </a:endParaRPr>
            </a:p>
          </p:txBody>
        </p:sp>
      </p:grpSp>
      <p:sp>
        <p:nvSpPr>
          <p:cNvPr id="50" name="Freeform 73"/>
          <p:cNvSpPr>
            <a:spLocks noEditPoints="1"/>
          </p:cNvSpPr>
          <p:nvPr/>
        </p:nvSpPr>
        <p:spPr bwMode="gray">
          <a:xfrm>
            <a:off x="707686" y="5852662"/>
            <a:ext cx="166559" cy="236452"/>
          </a:xfrm>
          <a:custGeom>
            <a:avLst/>
            <a:gdLst>
              <a:gd name="T0" fmla="*/ 342653 w 60"/>
              <a:gd name="T1" fmla="*/ 166647 h 69"/>
              <a:gd name="T2" fmla="*/ 440006 w 60"/>
              <a:gd name="T3" fmla="*/ 551748 h 69"/>
              <a:gd name="T4" fmla="*/ 221546 w 60"/>
              <a:gd name="T5" fmla="*/ 373142 h 69"/>
              <a:gd name="T6" fmla="*/ 419300 w 60"/>
              <a:gd name="T7" fmla="*/ 600239 h 69"/>
              <a:gd name="T8" fmla="*/ 391645 w 60"/>
              <a:gd name="T9" fmla="*/ 627394 h 69"/>
              <a:gd name="T10" fmla="*/ 342653 w 60"/>
              <a:gd name="T11" fmla="*/ 639229 h 69"/>
              <a:gd name="T12" fmla="*/ 274505 w 60"/>
              <a:gd name="T13" fmla="*/ 612074 h 69"/>
              <a:gd name="T14" fmla="*/ 237083 w 60"/>
              <a:gd name="T15" fmla="*/ 551748 h 69"/>
              <a:gd name="T16" fmla="*/ 221546 w 60"/>
              <a:gd name="T17" fmla="*/ 536180 h 69"/>
              <a:gd name="T18" fmla="*/ 209604 w 60"/>
              <a:gd name="T19" fmla="*/ 524683 h 69"/>
              <a:gd name="T20" fmla="*/ 105291 w 60"/>
              <a:gd name="T21" fmla="*/ 472147 h 69"/>
              <a:gd name="T22" fmla="*/ 64821 w 60"/>
              <a:gd name="T23" fmla="*/ 373142 h 69"/>
              <a:gd name="T24" fmla="*/ 105291 w 60"/>
              <a:gd name="T25" fmla="*/ 254089 h 69"/>
              <a:gd name="T26" fmla="*/ 221546 w 60"/>
              <a:gd name="T27" fmla="*/ 206448 h 69"/>
              <a:gd name="T28" fmla="*/ 237083 w 60"/>
              <a:gd name="T29" fmla="*/ 206448 h 69"/>
              <a:gd name="T30" fmla="*/ 249189 w 60"/>
              <a:gd name="T31" fmla="*/ 190101 h 69"/>
              <a:gd name="T32" fmla="*/ 325582 w 60"/>
              <a:gd name="T33" fmla="*/ 91096 h 69"/>
              <a:gd name="T34" fmla="*/ 456693 w 60"/>
              <a:gd name="T35" fmla="*/ 48489 h 69"/>
              <a:gd name="T36" fmla="*/ 612174 w 60"/>
              <a:gd name="T37" fmla="*/ 114546 h 69"/>
              <a:gd name="T38" fmla="*/ 678268 w 60"/>
              <a:gd name="T39" fmla="*/ 282063 h 69"/>
              <a:gd name="T40" fmla="*/ 678268 w 60"/>
              <a:gd name="T41" fmla="*/ 309497 h 69"/>
              <a:gd name="T42" fmla="*/ 678268 w 60"/>
              <a:gd name="T43" fmla="*/ 318185 h 69"/>
              <a:gd name="T44" fmla="*/ 678268 w 60"/>
              <a:gd name="T45" fmla="*/ 329683 h 69"/>
              <a:gd name="T46" fmla="*/ 678268 w 60"/>
              <a:gd name="T47" fmla="*/ 345988 h 69"/>
              <a:gd name="T48" fmla="*/ 705723 w 60"/>
              <a:gd name="T49" fmla="*/ 393673 h 69"/>
              <a:gd name="T50" fmla="*/ 717453 w 60"/>
              <a:gd name="T51" fmla="*/ 449079 h 69"/>
              <a:gd name="T52" fmla="*/ 666162 w 60"/>
              <a:gd name="T53" fmla="*/ 551748 h 69"/>
              <a:gd name="T54" fmla="*/ 561096 w 60"/>
              <a:gd name="T55" fmla="*/ 588848 h 69"/>
              <a:gd name="T56" fmla="*/ 561096 w 60"/>
              <a:gd name="T57" fmla="*/ 588848 h 69"/>
              <a:gd name="T58" fmla="*/ 545285 w 60"/>
              <a:gd name="T59" fmla="*/ 524683 h 69"/>
              <a:gd name="T60" fmla="*/ 572669 w 60"/>
              <a:gd name="T61" fmla="*/ 254089 h 69"/>
              <a:gd name="T62" fmla="*/ 524326 w 60"/>
              <a:gd name="T63" fmla="*/ 449079 h 69"/>
              <a:gd name="T64" fmla="*/ 342653 w 60"/>
              <a:gd name="T65" fmla="*/ 166647 h 69"/>
              <a:gd name="T66" fmla="*/ 440006 w 60"/>
              <a:gd name="T67" fmla="*/ 666323 h 69"/>
              <a:gd name="T68" fmla="*/ 431240 w 60"/>
              <a:gd name="T69" fmla="*/ 881480 h 69"/>
              <a:gd name="T70" fmla="*/ 561096 w 60"/>
              <a:gd name="T71" fmla="*/ 881480 h 69"/>
              <a:gd name="T72" fmla="*/ 561096 w 60"/>
              <a:gd name="T73" fmla="*/ 648577 h 69"/>
              <a:gd name="T74" fmla="*/ 717453 w 60"/>
              <a:gd name="T75" fmla="*/ 588848 h 69"/>
              <a:gd name="T76" fmla="*/ 782642 w 60"/>
              <a:gd name="T77" fmla="*/ 449079 h 69"/>
              <a:gd name="T78" fmla="*/ 770544 w 60"/>
              <a:gd name="T79" fmla="*/ 373142 h 69"/>
              <a:gd name="T80" fmla="*/ 745223 w 60"/>
              <a:gd name="T81" fmla="*/ 318185 h 69"/>
              <a:gd name="T82" fmla="*/ 745223 w 60"/>
              <a:gd name="T83" fmla="*/ 309497 h 69"/>
              <a:gd name="T84" fmla="*/ 745223 w 60"/>
              <a:gd name="T85" fmla="*/ 282063 h 69"/>
              <a:gd name="T86" fmla="*/ 649662 w 60"/>
              <a:gd name="T87" fmla="*/ 75615 h 69"/>
              <a:gd name="T88" fmla="*/ 456693 w 60"/>
              <a:gd name="T89" fmla="*/ 0 h 69"/>
              <a:gd name="T90" fmla="*/ 286592 w 60"/>
              <a:gd name="T91" fmla="*/ 38562 h 69"/>
              <a:gd name="T92" fmla="*/ 198017 w 60"/>
              <a:gd name="T93" fmla="*/ 151540 h 69"/>
              <a:gd name="T94" fmla="*/ 64821 w 60"/>
              <a:gd name="T95" fmla="*/ 215198 h 69"/>
              <a:gd name="T96" fmla="*/ 0 w 60"/>
              <a:gd name="T97" fmla="*/ 373142 h 69"/>
              <a:gd name="T98" fmla="*/ 64821 w 60"/>
              <a:gd name="T99" fmla="*/ 508366 h 69"/>
              <a:gd name="T100" fmla="*/ 182214 w 60"/>
              <a:gd name="T101" fmla="*/ 588848 h 69"/>
              <a:gd name="T102" fmla="*/ 237083 w 60"/>
              <a:gd name="T103" fmla="*/ 666323 h 69"/>
              <a:gd name="T104" fmla="*/ 342653 w 60"/>
              <a:gd name="T105" fmla="*/ 691330 h 69"/>
              <a:gd name="T106" fmla="*/ 431240 w 60"/>
              <a:gd name="T107" fmla="*/ 676223 h 69"/>
              <a:gd name="T108" fmla="*/ 440006 w 60"/>
              <a:gd name="T109" fmla="*/ 666323 h 6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" h="69">
                <a:moveTo>
                  <a:pt x="26" y="13"/>
                </a:moveTo>
                <a:cubicBezTo>
                  <a:pt x="30" y="20"/>
                  <a:pt x="33" y="30"/>
                  <a:pt x="34" y="43"/>
                </a:cubicBezTo>
                <a:cubicBezTo>
                  <a:pt x="25" y="38"/>
                  <a:pt x="19" y="34"/>
                  <a:pt x="17" y="29"/>
                </a:cubicBezTo>
                <a:cubicBezTo>
                  <a:pt x="17" y="37"/>
                  <a:pt x="25" y="43"/>
                  <a:pt x="32" y="47"/>
                </a:cubicBezTo>
                <a:cubicBezTo>
                  <a:pt x="32" y="48"/>
                  <a:pt x="31" y="48"/>
                  <a:pt x="30" y="49"/>
                </a:cubicBezTo>
                <a:cubicBezTo>
                  <a:pt x="29" y="49"/>
                  <a:pt x="28" y="50"/>
                  <a:pt x="26" y="50"/>
                </a:cubicBezTo>
                <a:cubicBezTo>
                  <a:pt x="24" y="50"/>
                  <a:pt x="22" y="49"/>
                  <a:pt x="21" y="48"/>
                </a:cubicBezTo>
                <a:cubicBezTo>
                  <a:pt x="19" y="47"/>
                  <a:pt x="18" y="45"/>
                  <a:pt x="18" y="43"/>
                </a:cubicBezTo>
                <a:cubicBezTo>
                  <a:pt x="17" y="42"/>
                  <a:pt x="17" y="42"/>
                  <a:pt x="17" y="42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9"/>
                  <a:pt x="8" y="37"/>
                </a:cubicBezTo>
                <a:cubicBezTo>
                  <a:pt x="6" y="35"/>
                  <a:pt x="5" y="32"/>
                  <a:pt x="5" y="29"/>
                </a:cubicBezTo>
                <a:cubicBezTo>
                  <a:pt x="5" y="26"/>
                  <a:pt x="6" y="23"/>
                  <a:pt x="8" y="20"/>
                </a:cubicBezTo>
                <a:cubicBezTo>
                  <a:pt x="10" y="18"/>
                  <a:pt x="13" y="17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2"/>
                  <a:pt x="22" y="9"/>
                  <a:pt x="25" y="7"/>
                </a:cubicBezTo>
                <a:cubicBezTo>
                  <a:pt x="28" y="5"/>
                  <a:pt x="31" y="4"/>
                  <a:pt x="35" y="4"/>
                </a:cubicBezTo>
                <a:cubicBezTo>
                  <a:pt x="40" y="4"/>
                  <a:pt x="44" y="6"/>
                  <a:pt x="47" y="9"/>
                </a:cubicBezTo>
                <a:cubicBezTo>
                  <a:pt x="50" y="13"/>
                  <a:pt x="52" y="17"/>
                  <a:pt x="52" y="22"/>
                </a:cubicBezTo>
                <a:cubicBezTo>
                  <a:pt x="52" y="22"/>
                  <a:pt x="52" y="23"/>
                  <a:pt x="52" y="24"/>
                </a:cubicBezTo>
                <a:cubicBezTo>
                  <a:pt x="52" y="24"/>
                  <a:pt x="52" y="25"/>
                  <a:pt x="52" y="25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8"/>
                  <a:pt x="54" y="29"/>
                  <a:pt x="54" y="31"/>
                </a:cubicBezTo>
                <a:cubicBezTo>
                  <a:pt x="55" y="32"/>
                  <a:pt x="55" y="33"/>
                  <a:pt x="55" y="35"/>
                </a:cubicBezTo>
                <a:cubicBezTo>
                  <a:pt x="55" y="38"/>
                  <a:pt x="54" y="41"/>
                  <a:pt x="51" y="43"/>
                </a:cubicBezTo>
                <a:cubicBezTo>
                  <a:pt x="49" y="45"/>
                  <a:pt x="46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2" y="45"/>
                  <a:pt x="42" y="43"/>
                  <a:pt x="42" y="41"/>
                </a:cubicBezTo>
                <a:cubicBezTo>
                  <a:pt x="44" y="35"/>
                  <a:pt x="48" y="26"/>
                  <a:pt x="44" y="20"/>
                </a:cubicBezTo>
                <a:cubicBezTo>
                  <a:pt x="44" y="24"/>
                  <a:pt x="43" y="29"/>
                  <a:pt x="40" y="35"/>
                </a:cubicBezTo>
                <a:cubicBezTo>
                  <a:pt x="38" y="26"/>
                  <a:pt x="33" y="18"/>
                  <a:pt x="26" y="13"/>
                </a:cubicBezTo>
                <a:moveTo>
                  <a:pt x="34" y="52"/>
                </a:moveTo>
                <a:cubicBezTo>
                  <a:pt x="34" y="57"/>
                  <a:pt x="34" y="63"/>
                  <a:pt x="3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4"/>
                  <a:pt x="44" y="58"/>
                  <a:pt x="43" y="51"/>
                </a:cubicBezTo>
                <a:cubicBezTo>
                  <a:pt x="48" y="51"/>
                  <a:pt x="52" y="49"/>
                  <a:pt x="55" y="46"/>
                </a:cubicBezTo>
                <a:cubicBezTo>
                  <a:pt x="58" y="43"/>
                  <a:pt x="60" y="39"/>
                  <a:pt x="60" y="35"/>
                </a:cubicBezTo>
                <a:cubicBezTo>
                  <a:pt x="60" y="33"/>
                  <a:pt x="59" y="31"/>
                  <a:pt x="59" y="29"/>
                </a:cubicBezTo>
                <a:cubicBezTo>
                  <a:pt x="58" y="28"/>
                  <a:pt x="58" y="26"/>
                  <a:pt x="57" y="25"/>
                </a:cubicBezTo>
                <a:cubicBezTo>
                  <a:pt x="57" y="25"/>
                  <a:pt x="57" y="24"/>
                  <a:pt x="57" y="24"/>
                </a:cubicBezTo>
                <a:cubicBezTo>
                  <a:pt x="57" y="23"/>
                  <a:pt x="57" y="22"/>
                  <a:pt x="57" y="22"/>
                </a:cubicBezTo>
                <a:cubicBezTo>
                  <a:pt x="57" y="16"/>
                  <a:pt x="54" y="10"/>
                  <a:pt x="50" y="6"/>
                </a:cubicBezTo>
                <a:cubicBezTo>
                  <a:pt x="46" y="2"/>
                  <a:pt x="41" y="0"/>
                  <a:pt x="35" y="0"/>
                </a:cubicBezTo>
                <a:cubicBezTo>
                  <a:pt x="30" y="0"/>
                  <a:pt x="26" y="1"/>
                  <a:pt x="22" y="3"/>
                </a:cubicBezTo>
                <a:cubicBezTo>
                  <a:pt x="19" y="5"/>
                  <a:pt x="17" y="8"/>
                  <a:pt x="15" y="12"/>
                </a:cubicBezTo>
                <a:cubicBezTo>
                  <a:pt x="11" y="13"/>
                  <a:pt x="7" y="14"/>
                  <a:pt x="5" y="17"/>
                </a:cubicBezTo>
                <a:cubicBezTo>
                  <a:pt x="2" y="20"/>
                  <a:pt x="0" y="24"/>
                  <a:pt x="0" y="29"/>
                </a:cubicBezTo>
                <a:cubicBezTo>
                  <a:pt x="0" y="33"/>
                  <a:pt x="2" y="37"/>
                  <a:pt x="5" y="40"/>
                </a:cubicBezTo>
                <a:cubicBezTo>
                  <a:pt x="7" y="43"/>
                  <a:pt x="10" y="45"/>
                  <a:pt x="14" y="46"/>
                </a:cubicBezTo>
                <a:cubicBezTo>
                  <a:pt x="15" y="48"/>
                  <a:pt x="16" y="50"/>
                  <a:pt x="18" y="52"/>
                </a:cubicBezTo>
                <a:cubicBezTo>
                  <a:pt x="20" y="53"/>
                  <a:pt x="23" y="54"/>
                  <a:pt x="26" y="54"/>
                </a:cubicBezTo>
                <a:cubicBezTo>
                  <a:pt x="28" y="54"/>
                  <a:pt x="31" y="54"/>
                  <a:pt x="33" y="53"/>
                </a:cubicBezTo>
                <a:cubicBezTo>
                  <a:pt x="33" y="52"/>
                  <a:pt x="34" y="52"/>
                  <a:pt x="34" y="52"/>
                </a:cubicBezTo>
              </a:path>
            </a:pathLst>
          </a:custGeom>
          <a:solidFill>
            <a:srgbClr val="223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26647" y="296947"/>
            <a:ext cx="8147050" cy="520477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Concentración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temática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FEDER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103"/>
          <p:cNvSpPr>
            <a:spLocks noChangeArrowheads="1"/>
          </p:cNvSpPr>
          <p:nvPr/>
        </p:nvSpPr>
        <p:spPr bwMode="gray">
          <a:xfrm>
            <a:off x="6562480" y="3956567"/>
            <a:ext cx="1792032" cy="1096327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b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1800" b="1" dirty="0" smtClean="0">
                <a:solidFill>
                  <a:schemeClr val="bg2"/>
                </a:solidFill>
              </a:rPr>
              <a:t>6% </a:t>
            </a:r>
            <a:br>
              <a:rPr lang="fr-BE" altLang="fr-FR" sz="1800" b="1" dirty="0" smtClean="0">
                <a:solidFill>
                  <a:schemeClr val="bg2"/>
                </a:solidFill>
              </a:rPr>
            </a:br>
            <a:r>
              <a:rPr lang="fr-BE" altLang="fr-FR" sz="1800" b="1" dirty="0" err="1" smtClean="0">
                <a:solidFill>
                  <a:schemeClr val="bg2"/>
                </a:solidFill>
              </a:rPr>
              <a:t>desarrollo</a:t>
            </a:r>
            <a:r>
              <a:rPr lang="fr-BE" altLang="fr-FR" sz="1800" b="1" dirty="0" smtClean="0">
                <a:solidFill>
                  <a:schemeClr val="bg2"/>
                </a:solidFill>
              </a:rPr>
              <a:t> </a:t>
            </a:r>
            <a:br>
              <a:rPr lang="fr-BE" altLang="fr-FR" sz="1800" b="1" dirty="0" smtClean="0">
                <a:solidFill>
                  <a:schemeClr val="bg2"/>
                </a:solidFill>
              </a:rPr>
            </a:br>
            <a:r>
              <a:rPr lang="fr-BE" altLang="fr-FR" sz="1800" b="1" dirty="0" err="1" smtClean="0">
                <a:solidFill>
                  <a:schemeClr val="bg2"/>
                </a:solidFill>
              </a:rPr>
              <a:t>urbano</a:t>
            </a:r>
            <a:endParaRPr lang="fr-FR" altLang="fr-FR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55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0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560497"/>
            <a:ext cx="8147050" cy="7082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dirty="0" err="1" smtClean="0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Tasas</a:t>
            </a:r>
            <a:r>
              <a:rPr lang="fr-BE" dirty="0" smtClean="0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dirty="0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BE" dirty="0" err="1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cofinanciación</a:t>
            </a:r>
            <a:r>
              <a:rPr lang="fr-BE" dirty="0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626126"/>
            <a:ext cx="8064896" cy="4336901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endParaRPr lang="fr-BE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b="1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BE" b="1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28785"/>
              </p:ext>
            </p:extLst>
          </p:nvPr>
        </p:nvGraphicFramePr>
        <p:xfrm>
          <a:off x="832657" y="1700808"/>
          <a:ext cx="7128792" cy="3528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817">
                  <a:extLst>
                    <a:ext uri="{9D8B030D-6E8A-4147-A177-3AD203B41FA5}">
                      <a16:colId xmlns:a16="http://schemas.microsoft.com/office/drawing/2014/main" val="1826760652"/>
                    </a:ext>
                  </a:extLst>
                </a:gridCol>
                <a:gridCol w="1995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815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Categorías</a:t>
                      </a: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regions (</a:t>
                      </a:r>
                      <a:r>
                        <a:rPr lang="en-GB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nivel</a:t>
                      </a: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NUTS2): 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Tasas</a:t>
                      </a: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cofinanciación</a:t>
                      </a:r>
                      <a:endParaRPr lang="en-GB" sz="2000" b="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51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Regiones</a:t>
                      </a:r>
                      <a:r>
                        <a:rPr lang="en-GB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menos</a:t>
                      </a:r>
                      <a:r>
                        <a:rPr lang="en-GB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desarrolladas</a:t>
                      </a:r>
                      <a:endParaRPr lang="en-GB" sz="20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PIB</a:t>
                      </a:r>
                      <a:r>
                        <a:rPr lang="en-GB" sz="2000" i="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24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Regiones</a:t>
                      </a:r>
                      <a:r>
                        <a:rPr lang="en-GB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n-GB" sz="1800" b="1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transición</a:t>
                      </a:r>
                      <a:endParaRPr lang="en-GB" sz="20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PIB entre 75 y 100</a:t>
                      </a: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82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Regiones</a:t>
                      </a:r>
                      <a:r>
                        <a:rPr lang="en-GB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r>
                        <a:rPr lang="en-GB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desarrolladas</a:t>
                      </a:r>
                      <a:endParaRPr lang="en-GB" sz="20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PIB</a:t>
                      </a:r>
                      <a:r>
                        <a:rPr lang="en-GB" sz="2000" i="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H="1">
            <a:off x="827584" y="3933056"/>
            <a:ext cx="72008" cy="21602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55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615999"/>
            <a:ext cx="8147050" cy="7191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dirty="0">
                <a:solidFill>
                  <a:srgbClr val="20AA6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fr-BE" dirty="0" err="1">
                <a:solidFill>
                  <a:srgbClr val="20AA6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fondos</a:t>
            </a:r>
            <a:r>
              <a:rPr lang="fr-BE" dirty="0">
                <a:solidFill>
                  <a:srgbClr val="20AA6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1 </a:t>
            </a:r>
            <a:r>
              <a:rPr lang="fr-BE" dirty="0" err="1">
                <a:solidFill>
                  <a:srgbClr val="20AA6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reglamento</a:t>
            </a:r>
            <a:endParaRPr lang="en-GB" dirty="0">
              <a:solidFill>
                <a:srgbClr val="20AA63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23975"/>
            <a:ext cx="7921625" cy="4768850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16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ouquda\AppData\Local\Microsoft\Windows\Temporary Internet Files\Content.Outlook\OLTKQ579\ppt_visuals1_CPR architecture and fundin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7526"/>
            <a:ext cx="5220820" cy="45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7218" y="1833661"/>
            <a:ext cx="3293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RDC (CPR) </a:t>
            </a:r>
            <a:r>
              <a:rPr lang="fr-BE" sz="2400" b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establece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único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b="0" i="1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fr-BE" sz="2000" b="0" i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0" i="1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coherente</a:t>
            </a:r>
            <a:endParaRPr lang="fr-BE" sz="2000" b="0" i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b="0" i="1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fr-BE" sz="2000" b="0" i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0" i="1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fácil</a:t>
            </a:r>
            <a:r>
              <a:rPr lang="fr-BE" sz="2000" b="0" i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000" b="0" i="1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</a:t>
            </a:r>
            <a:endParaRPr lang="fr-BE" sz="2000" b="0" i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b="0" i="1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fr-BE" sz="2000" b="0" i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de </a:t>
            </a:r>
            <a:r>
              <a:rPr lang="fr-BE" sz="2000" b="0" i="1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combinar</a:t>
            </a:r>
            <a:endParaRPr lang="fr-BE" sz="2000" b="0" i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4715"/>
            <a:ext cx="9036496" cy="2308324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>
              <a:defRPr/>
            </a:pPr>
            <a:endParaRPr kumimoji="0" lang="fr-BE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II. </a:t>
            </a:r>
            <a:r>
              <a:rPr lang="en-US" sz="3600" dirty="0" err="1" smtClean="0">
                <a:solidFill>
                  <a:schemeClr val="bg1"/>
                </a:solidFill>
              </a:rPr>
              <a:t>Desarrollo</a:t>
            </a:r>
            <a:r>
              <a:rPr lang="en-US" sz="3600" dirty="0" smtClean="0">
                <a:solidFill>
                  <a:schemeClr val="bg1"/>
                </a:solidFill>
              </a:rPr>
              <a:t> local en la </a:t>
            </a:r>
            <a:r>
              <a:rPr lang="es-ES" sz="3600" dirty="0" smtClean="0">
                <a:solidFill>
                  <a:schemeClr val="bg1"/>
                </a:solidFill>
              </a:rPr>
              <a:t>programación actual</a:t>
            </a:r>
            <a:endParaRPr lang="en-US" sz="3600" dirty="0">
              <a:solidFill>
                <a:schemeClr val="bg1"/>
              </a:solidFill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221088"/>
            <a:ext cx="173924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Flecha abajo"/>
          <p:cNvSpPr/>
          <p:nvPr/>
        </p:nvSpPr>
        <p:spPr>
          <a:xfrm>
            <a:off x="2951820" y="2796780"/>
            <a:ext cx="1442682" cy="769571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ln>
                  <a:solidFill>
                    <a:srgbClr val="020C16"/>
                  </a:solidFill>
                </a:ln>
                <a:solidFill>
                  <a:prstClr val="white"/>
                </a:solidFill>
              </a:rPr>
              <a:t>2000-2006</a:t>
            </a:r>
          </a:p>
        </p:txBody>
      </p:sp>
      <p:sp>
        <p:nvSpPr>
          <p:cNvPr id="14339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1950">
                <a:solidFill>
                  <a:srgbClr val="004E6D"/>
                </a:solidFill>
                <a:latin typeface="Arial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>
                <a:solidFill>
                  <a:srgbClr val="004E6D"/>
                </a:solidFill>
                <a:latin typeface="Arial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1575">
                <a:solidFill>
                  <a:srgbClr val="004E6D"/>
                </a:solidFill>
                <a:latin typeface="Arial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1500">
                <a:solidFill>
                  <a:srgbClr val="004E6D"/>
                </a:solidFill>
                <a:latin typeface="Arial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1500">
                <a:solidFill>
                  <a:srgbClr val="004E6D"/>
                </a:solidFill>
                <a:latin typeface="Arial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500">
                <a:solidFill>
                  <a:srgbClr val="004E6D"/>
                </a:solidFill>
                <a:latin typeface="Arial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500">
                <a:solidFill>
                  <a:srgbClr val="004E6D"/>
                </a:solidFill>
                <a:latin typeface="Arial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500">
                <a:solidFill>
                  <a:srgbClr val="004E6D"/>
                </a:solidFill>
                <a:latin typeface="Arial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5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825" dirty="0">
              <a:solidFill>
                <a:srgbClr val="045C75"/>
              </a:solidFill>
              <a:latin typeface="Calibri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005826" y="3594755"/>
            <a:ext cx="1388676" cy="590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5700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19789" y="2244330"/>
            <a:ext cx="1870472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200" kern="0" dirty="0">
                <a:solidFill>
                  <a:srgbClr val="99FFCC">
                    <a:lumMod val="10000"/>
                  </a:srgbClr>
                </a:solidFill>
                <a:latin typeface="Comic Sans MS" pitchFamily="66" charset="0"/>
                <a:cs typeface="Arial" pitchFamily="34" charset="0"/>
              </a:rPr>
              <a:t>   </a:t>
            </a:r>
            <a:endParaRPr lang="es-ES" sz="57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19787" y="2651524"/>
            <a:ext cx="319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kern="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</a:t>
            </a:r>
            <a:endParaRPr lang="es-ES" sz="57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37636" y="2931319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kern="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 </a:t>
            </a:r>
            <a:endParaRPr lang="es-ES" sz="57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87628" y="3289699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kern="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  </a:t>
            </a:r>
            <a:endParaRPr lang="es-ES" sz="57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13839" y="3645024"/>
            <a:ext cx="1531144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200" kern="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I.C.URBAN II </a:t>
            </a:r>
            <a:r>
              <a:rPr lang="es-ES" sz="825" kern="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(114,302 millones €)</a:t>
            </a:r>
          </a:p>
          <a:p>
            <a:pPr>
              <a:defRPr/>
            </a:pPr>
            <a:endParaRPr lang="es-ES" sz="1500" kern="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s-ES" sz="1500" kern="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345" name="9 Rectángulo"/>
          <p:cNvSpPr>
            <a:spLocks noChangeArrowheads="1"/>
          </p:cNvSpPr>
          <p:nvPr/>
        </p:nvSpPr>
        <p:spPr bwMode="auto">
          <a:xfrm>
            <a:off x="6563475" y="4076701"/>
            <a:ext cx="386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rgbClr val="004E6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004E6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rgbClr val="004E6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 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693569" y="4492230"/>
            <a:ext cx="588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kern="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    </a:t>
            </a:r>
            <a:endParaRPr lang="es-ES" sz="57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695951" y="4887517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kern="0" dirty="0">
                <a:solidFill>
                  <a:srgbClr val="99FFCC">
                    <a:lumMod val="10000"/>
                  </a:srgbClr>
                </a:solidFill>
                <a:latin typeface="Comic Sans MS" pitchFamily="66" charset="0"/>
                <a:cs typeface="Arial" pitchFamily="34" charset="0"/>
              </a:rPr>
              <a:t>    </a:t>
            </a:r>
            <a:endParaRPr lang="es-ES" sz="57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68453" y="5286376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kern="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  </a:t>
            </a:r>
            <a:endParaRPr lang="es-ES" sz="12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7505" y="455288"/>
            <a:ext cx="6540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Desarrollo Urbano en España</a:t>
            </a:r>
            <a:endParaRPr lang="es-ES" sz="30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50" name="14 Rectángulo"/>
          <p:cNvSpPr>
            <a:spLocks noChangeArrowheads="1"/>
          </p:cNvSpPr>
          <p:nvPr/>
        </p:nvSpPr>
        <p:spPr bwMode="auto">
          <a:xfrm>
            <a:off x="1070373" y="2905125"/>
            <a:ext cx="67865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rgbClr val="004E6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004E6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rgbClr val="004E6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35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                </a:t>
            </a:r>
          </a:p>
        </p:txBody>
      </p:sp>
      <p:sp>
        <p:nvSpPr>
          <p:cNvPr id="14351" name="15 Rectángulo"/>
          <p:cNvSpPr>
            <a:spLocks noChangeArrowheads="1"/>
          </p:cNvSpPr>
          <p:nvPr/>
        </p:nvSpPr>
        <p:spPr bwMode="auto">
          <a:xfrm>
            <a:off x="1115616" y="1669145"/>
            <a:ext cx="1836204" cy="64633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rgbClr val="004E6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004E6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rgbClr val="004E6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050" dirty="0" smtClean="0">
                <a:solidFill>
                  <a:srgbClr val="002914"/>
                </a:solidFill>
                <a:latin typeface="Comic Sans MS" pitchFamily="66" charset="0"/>
                <a:cs typeface="Arial" pitchFamily="34" charset="0"/>
              </a:rPr>
              <a:t>P</a:t>
            </a:r>
            <a:r>
              <a:rPr lang="es-ES" altLang="es-ES" sz="1050" dirty="0">
                <a:solidFill>
                  <a:srgbClr val="002914"/>
                </a:solidFill>
                <a:latin typeface="Comic Sans MS" pitchFamily="66" charset="0"/>
                <a:cs typeface="Arial" pitchFamily="34" charset="0"/>
              </a:rPr>
              <a:t>. PILOTOS URBANOS</a:t>
            </a:r>
            <a:r>
              <a:rPr lang="es-ES" altLang="es-ES" sz="1350" dirty="0">
                <a:solidFill>
                  <a:srgbClr val="002914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s-ES" altLang="es-ES" sz="1350" dirty="0" smtClean="0">
                <a:solidFill>
                  <a:srgbClr val="002914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es-ES" altLang="es-ES" sz="1350" dirty="0" smtClean="0">
                <a:solidFill>
                  <a:srgbClr val="002914"/>
                </a:solidFill>
                <a:latin typeface="Comic Sans MS" pitchFamily="66" charset="0"/>
                <a:cs typeface="Arial" pitchFamily="34" charset="0"/>
              </a:rPr>
            </a:br>
            <a:r>
              <a:rPr lang="es-ES" altLang="es-ES" sz="9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(</a:t>
            </a:r>
            <a:r>
              <a:rPr lang="es-ES" altLang="es-ES" sz="9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23,111millones €)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350" dirty="0">
                <a:solidFill>
                  <a:srgbClr val="002914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es-ES" altLang="es-ES" sz="1500" dirty="0">
              <a:solidFill>
                <a:srgbClr val="FFCC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1277634" y="2779761"/>
            <a:ext cx="1458162" cy="763540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ln>
                  <a:solidFill>
                    <a:srgbClr val="020C16"/>
                  </a:solidFill>
                </a:ln>
                <a:solidFill>
                  <a:prstClr val="white"/>
                </a:solidFill>
              </a:rPr>
              <a:t>1994-1999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1315642" y="2796779"/>
            <a:ext cx="62650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1172283" y="3573289"/>
            <a:ext cx="1779538" cy="6117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5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I.C.URBAN</a:t>
            </a:r>
            <a:r>
              <a:rPr lang="es-ES" sz="15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825" dirty="0">
                <a:solidFill>
                  <a:srgbClr val="C00000"/>
                </a:solidFill>
                <a:latin typeface="Comic Sans MS" panose="030F0702030302020204" pitchFamily="66" charset="0"/>
              </a:rPr>
              <a:t>(247,373 millones €)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5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20 Flecha arriba"/>
          <p:cNvSpPr/>
          <p:nvPr/>
        </p:nvSpPr>
        <p:spPr>
          <a:xfrm>
            <a:off x="1340590" y="2186863"/>
            <a:ext cx="1395206" cy="595151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ln>
                  <a:solidFill>
                    <a:srgbClr val="020C16"/>
                  </a:solidFill>
                </a:ln>
                <a:solidFill>
                  <a:prstClr val="white"/>
                </a:solidFill>
              </a:rPr>
              <a:t>1990-1999</a:t>
            </a:r>
          </a:p>
        </p:txBody>
      </p:sp>
      <p:sp>
        <p:nvSpPr>
          <p:cNvPr id="18" name="17 Flecha abajo"/>
          <p:cNvSpPr/>
          <p:nvPr/>
        </p:nvSpPr>
        <p:spPr>
          <a:xfrm>
            <a:off x="4708760" y="2796778"/>
            <a:ext cx="1159385" cy="756152"/>
          </a:xfrm>
          <a:prstGeom prst="downArrow">
            <a:avLst>
              <a:gd name="adj1" fmla="val 56905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ln>
                  <a:solidFill>
                    <a:srgbClr val="020C16"/>
                  </a:solidFill>
                </a:ln>
                <a:solidFill>
                  <a:prstClr val="white"/>
                </a:solidFill>
              </a:rPr>
              <a:t>2007-2013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239104" y="3546083"/>
            <a:ext cx="1761895" cy="73320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0" dirty="0"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EJE 12. DESARROLLO URBANO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(1362 millones €)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0F6FC6">
                    <a:lumMod val="50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es-ES" sz="1050" dirty="0">
              <a:solidFill>
                <a:srgbClr val="C0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5" name="17 Flecha abajo"/>
          <p:cNvSpPr/>
          <p:nvPr/>
        </p:nvSpPr>
        <p:spPr>
          <a:xfrm>
            <a:off x="6533169" y="2794731"/>
            <a:ext cx="1333197" cy="742282"/>
          </a:xfrm>
          <a:prstGeom prst="downArrow">
            <a:avLst>
              <a:gd name="adj1" fmla="val 56905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ln>
                  <a:solidFill>
                    <a:srgbClr val="020C16"/>
                  </a:solidFill>
                </a:ln>
                <a:solidFill>
                  <a:prstClr val="white"/>
                </a:solidFill>
              </a:rPr>
              <a:t>2014-2020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340592" y="4745831"/>
            <a:ext cx="6240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>
                <a:solidFill>
                  <a:schemeClr val="bg2"/>
                </a:solidFill>
                <a:latin typeface="+mj-lt"/>
              </a:rPr>
              <a:t>En </a:t>
            </a:r>
            <a:r>
              <a:rPr lang="es-ES" sz="2100" dirty="0">
                <a:solidFill>
                  <a:srgbClr val="20A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2014-2020 </a:t>
            </a:r>
            <a:r>
              <a:rPr lang="es-ES" sz="2100" dirty="0" smtClean="0">
                <a:solidFill>
                  <a:schemeClr val="bg2"/>
                </a:solidFill>
                <a:latin typeface="+mj-lt"/>
              </a:rPr>
              <a:t>el desarrollo urbano integrado  en España es </a:t>
            </a:r>
            <a:r>
              <a:rPr lang="es-ES" sz="2100" dirty="0">
                <a:solidFill>
                  <a:srgbClr val="20A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 </a:t>
            </a:r>
            <a:r>
              <a:rPr lang="es-ES" sz="2100" dirty="0" smtClean="0">
                <a:solidFill>
                  <a:srgbClr val="20A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veces mayor </a:t>
            </a:r>
            <a:r>
              <a:rPr lang="es-ES" sz="2100" dirty="0" smtClean="0">
                <a:solidFill>
                  <a:schemeClr val="bg2"/>
                </a:solidFill>
                <a:latin typeface="+mj-lt"/>
              </a:rPr>
              <a:t>que en </a:t>
            </a:r>
            <a:r>
              <a:rPr lang="es-ES" sz="2100" dirty="0" smtClean="0">
                <a:solidFill>
                  <a:srgbClr val="20A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2007-2013</a:t>
            </a:r>
            <a:endParaRPr lang="es-ES" sz="2100" dirty="0">
              <a:solidFill>
                <a:srgbClr val="20AA63"/>
              </a:solidFill>
              <a:latin typeface="+mj-lt"/>
            </a:endParaRPr>
          </a:p>
        </p:txBody>
      </p:sp>
      <p:sp>
        <p:nvSpPr>
          <p:cNvPr id="27" name="14 Elipse"/>
          <p:cNvSpPr/>
          <p:nvPr/>
        </p:nvSpPr>
        <p:spPr>
          <a:xfrm>
            <a:off x="4394502" y="3610665"/>
            <a:ext cx="1783652" cy="57068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5700">
              <a:solidFill>
                <a:prstClr val="white"/>
              </a:solidFill>
            </a:endParaRPr>
          </a:p>
        </p:txBody>
      </p:sp>
      <p:sp>
        <p:nvSpPr>
          <p:cNvPr id="28" name="8 Rectángulo"/>
          <p:cNvSpPr/>
          <p:nvPr/>
        </p:nvSpPr>
        <p:spPr>
          <a:xfrm>
            <a:off x="4676516" y="3641287"/>
            <a:ext cx="1466669" cy="10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kern="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Iniciativa </a:t>
            </a:r>
            <a:r>
              <a:rPr lang="es-ES" sz="1050" kern="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URBANA </a:t>
            </a:r>
            <a:r>
              <a:rPr lang="es-ES" sz="1050" kern="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(+50.000 hab.) </a:t>
            </a:r>
            <a:r>
              <a:rPr lang="es-ES" sz="825" kern="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(344,66 millones €)</a:t>
            </a:r>
          </a:p>
          <a:p>
            <a:pPr>
              <a:defRPr/>
            </a:pPr>
            <a:endParaRPr lang="es-ES" sz="1500" kern="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s-ES" sz="1500" kern="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Onda 23"/>
          <p:cNvSpPr/>
          <p:nvPr/>
        </p:nvSpPr>
        <p:spPr>
          <a:xfrm>
            <a:off x="1277634" y="4353701"/>
            <a:ext cx="6723366" cy="1440754"/>
          </a:xfrm>
          <a:prstGeom prst="wav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7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75" y="341349"/>
            <a:ext cx="2177843" cy="21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432604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sz="1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0905980"/>
              </p:ext>
            </p:extLst>
          </p:nvPr>
        </p:nvGraphicFramePr>
        <p:xfrm>
          <a:off x="323528" y="1196752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6"/>
          <p:cNvSpPr/>
          <p:nvPr/>
        </p:nvSpPr>
        <p:spPr>
          <a:xfrm>
            <a:off x="1259632" y="332656"/>
            <a:ext cx="58959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000" dirty="0" smtClean="0">
                <a:solidFill>
                  <a:srgbClr val="20AA63"/>
                </a:solidFill>
              </a:rPr>
              <a:t>España 2014-2020</a:t>
            </a:r>
            <a:endParaRPr lang="fr-BE" sz="3000" dirty="0">
              <a:solidFill>
                <a:srgbClr val="20AA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just"/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5536" y="1425957"/>
            <a:ext cx="8496944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Concentra el </a:t>
            </a: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25% de los recursos del POPE </a:t>
            </a:r>
            <a:r>
              <a:rPr kumimoji="0" lang="es-ES" alt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(1.400 M€ después del ajuste técnico)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Cada EM dedicará el 5% de la asignación nacional al desarrollo urbano integrado </a:t>
            </a: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(ES = 6,5%)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Elegibilidad: </a:t>
            </a: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1 área urbana </a:t>
            </a:r>
            <a:r>
              <a:rPr kumimoji="0" lang="es-ES" altLang="en-US" sz="16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(+ 20,000 </a:t>
            </a:r>
            <a:r>
              <a:rPr kumimoji="0" lang="es-ES" altLang="en-US" sz="16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hab</a:t>
            </a:r>
            <a:r>
              <a:rPr kumimoji="0" lang="es-ES" altLang="en-US" sz="16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) </a:t>
            </a: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o FUA </a:t>
            </a:r>
            <a:r>
              <a:rPr kumimoji="0" lang="es-ES" altLang="en-US" sz="16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(total + 20,000 </a:t>
            </a:r>
            <a:r>
              <a:rPr kumimoji="0" lang="es-ES" altLang="en-US" sz="16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hab</a:t>
            </a:r>
            <a:r>
              <a:rPr kumimoji="0" lang="es-ES" altLang="en-US" sz="16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)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Asignación del FEDER por tamaño del área urbana: </a:t>
            </a:r>
          </a:p>
          <a:p>
            <a:pPr marL="914400" lvl="1" indent="-4572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es-ES" altLang="en-US" sz="2000" dirty="0" smtClean="0">
                <a:solidFill>
                  <a:schemeClr val="bg2"/>
                </a:solidFill>
                <a:latin typeface="+mn-lt"/>
              </a:rPr>
              <a:t>&gt; </a:t>
            </a: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100.000 </a:t>
            </a:r>
            <a:r>
              <a:rPr kumimoji="0" lang="es-ES" altLang="en-US" sz="20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hab</a:t>
            </a:r>
            <a:r>
              <a:rPr kumimoji="0" lang="es-ES" altLang="en-US" sz="20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 =&gt;</a:t>
            </a: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 máx15 M € </a:t>
            </a:r>
          </a:p>
          <a:p>
            <a:pPr marL="914400" lvl="1" indent="-457200" eaLnBrk="0" hangingPunct="0">
              <a:lnSpc>
                <a:spcPct val="150000"/>
              </a:lnSpc>
              <a:buFont typeface="+mj-lt"/>
              <a:buAutoNum type="arabicPeriod"/>
            </a:pP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Entre 50.000 y 100.000 habitantes =&gt; </a:t>
            </a:r>
            <a:r>
              <a:rPr kumimoji="0" lang="es-ES" altLang="en-US" sz="20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máx</a:t>
            </a: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 10 M € </a:t>
            </a:r>
          </a:p>
          <a:p>
            <a:pPr marL="914400" lvl="1" indent="-457200" eaLnBrk="0" hangingPunct="0">
              <a:lnSpc>
                <a:spcPct val="150000"/>
              </a:lnSpc>
              <a:buFont typeface="+mj-lt"/>
              <a:buAutoNum type="arabicPeriod"/>
            </a:pP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Entre 20.000 y 50.000 habitantes =&gt; </a:t>
            </a:r>
            <a:r>
              <a:rPr kumimoji="0" lang="es-ES" altLang="en-US" sz="20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máx</a:t>
            </a:r>
            <a:r>
              <a:rPr kumimoji="0" lang="es-ES" altLang="en-US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 5 M €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608" y="926967"/>
            <a:ext cx="8068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000" dirty="0" err="1" smtClean="0">
                <a:solidFill>
                  <a:srgbClr val="20AA63"/>
                </a:solidFill>
                <a:latin typeface="+mj-lt"/>
              </a:rPr>
              <a:t>Eje</a:t>
            </a:r>
            <a:r>
              <a:rPr lang="fr-BE" sz="3000" dirty="0" smtClean="0">
                <a:solidFill>
                  <a:srgbClr val="20AA63"/>
                </a:solidFill>
                <a:latin typeface="+mj-lt"/>
              </a:rPr>
              <a:t> </a:t>
            </a:r>
            <a:r>
              <a:rPr lang="fr-BE" sz="3000" dirty="0" err="1" smtClean="0">
                <a:solidFill>
                  <a:srgbClr val="20AA63"/>
                </a:solidFill>
                <a:latin typeface="+mj-lt"/>
              </a:rPr>
              <a:t>prioritario</a:t>
            </a:r>
            <a:r>
              <a:rPr lang="fr-BE" sz="3000" dirty="0" smtClean="0">
                <a:solidFill>
                  <a:srgbClr val="20AA63"/>
                </a:solidFill>
                <a:latin typeface="+mj-lt"/>
              </a:rPr>
              <a:t> </a:t>
            </a:r>
            <a:r>
              <a:rPr lang="fr-BE" sz="3000" dirty="0" err="1" smtClean="0">
                <a:solidFill>
                  <a:srgbClr val="20AA63"/>
                </a:solidFill>
                <a:latin typeface="+mj-lt"/>
              </a:rPr>
              <a:t>urbano</a:t>
            </a:r>
            <a:r>
              <a:rPr lang="fr-BE" sz="3000" dirty="0" smtClean="0">
                <a:solidFill>
                  <a:srgbClr val="20AA63"/>
                </a:solidFill>
                <a:latin typeface="+mj-lt"/>
              </a:rPr>
              <a:t> del POPE</a:t>
            </a:r>
            <a:endParaRPr lang="fr-BE" sz="3000" dirty="0">
              <a:solidFill>
                <a:srgbClr val="20AA63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608" y="260648"/>
            <a:ext cx="8068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000" dirty="0">
                <a:solidFill>
                  <a:srgbClr val="20AA63"/>
                </a:solidFill>
              </a:rPr>
              <a:t>España 2014-2020</a:t>
            </a:r>
          </a:p>
        </p:txBody>
      </p:sp>
    </p:spTree>
    <p:extLst>
      <p:ext uri="{BB962C8B-B14F-4D97-AF65-F5344CB8AC3E}">
        <p14:creationId xmlns:p14="http://schemas.microsoft.com/office/powerpoint/2010/main" val="10204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442" y="1452403"/>
            <a:ext cx="866087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800" dirty="0" smtClean="0">
              <a:solidFill>
                <a:schemeClr val="bg2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ES" sz="1900" dirty="0" smtClean="0">
                <a:solidFill>
                  <a:schemeClr val="bg2"/>
                </a:solidFill>
                <a:latin typeface="+mn-lt"/>
              </a:rPr>
              <a:t>Las </a:t>
            </a:r>
            <a:r>
              <a:rPr lang="es-ES" sz="1900" dirty="0">
                <a:solidFill>
                  <a:schemeClr val="bg2"/>
                </a:solidFill>
                <a:latin typeface="+mn-lt"/>
              </a:rPr>
              <a:t>estrategias </a:t>
            </a:r>
            <a:r>
              <a:rPr lang="es-ES" sz="1900" dirty="0" smtClean="0">
                <a:solidFill>
                  <a:schemeClr val="bg2"/>
                </a:solidFill>
                <a:latin typeface="+mn-lt"/>
              </a:rPr>
              <a:t>sólo podían </a:t>
            </a:r>
            <a:r>
              <a:rPr lang="es-ES" sz="1900" dirty="0">
                <a:solidFill>
                  <a:schemeClr val="bg2"/>
                </a:solidFill>
                <a:latin typeface="+mn-lt"/>
              </a:rPr>
              <a:t>centrarse en </a:t>
            </a:r>
            <a:r>
              <a:rPr lang="es-ES" sz="1900" dirty="0">
                <a:solidFill>
                  <a:schemeClr val="tx1"/>
                </a:solidFill>
                <a:latin typeface="+mn-lt"/>
              </a:rPr>
              <a:t>TO 2,4,6 y 9 </a:t>
            </a:r>
            <a:r>
              <a:rPr lang="es-ES" sz="1900" dirty="0">
                <a:solidFill>
                  <a:schemeClr val="bg2"/>
                </a:solidFill>
                <a:latin typeface="+mn-lt"/>
              </a:rPr>
              <a:t>(</a:t>
            </a:r>
            <a:r>
              <a:rPr lang="es-ES" sz="1900" dirty="0">
                <a:solidFill>
                  <a:schemeClr val="tx1"/>
                </a:solidFill>
                <a:latin typeface="+mn-lt"/>
              </a:rPr>
              <a:t>opción limitada</a:t>
            </a:r>
            <a:r>
              <a:rPr lang="es-ES" sz="1900" dirty="0">
                <a:solidFill>
                  <a:schemeClr val="bg2"/>
                </a:solidFill>
                <a:latin typeface="+mn-lt"/>
              </a:rPr>
              <a:t>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s-ES" sz="1900" dirty="0" smtClean="0">
              <a:solidFill>
                <a:schemeClr val="bg2"/>
              </a:solidFill>
              <a:latin typeface="+mn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ES" sz="1900" dirty="0" smtClean="0">
                <a:solidFill>
                  <a:schemeClr val="tx1"/>
                </a:solidFill>
                <a:latin typeface="+mn-lt"/>
              </a:rPr>
              <a:t>3 </a:t>
            </a:r>
            <a:r>
              <a:rPr lang="es-ES" sz="1900" dirty="0">
                <a:solidFill>
                  <a:schemeClr val="tx1"/>
                </a:solidFill>
                <a:latin typeface="+mn-lt"/>
              </a:rPr>
              <a:t>convocatorias </a:t>
            </a:r>
            <a:r>
              <a:rPr lang="es-ES" sz="1900" dirty="0">
                <a:solidFill>
                  <a:schemeClr val="bg2"/>
                </a:solidFill>
                <a:latin typeface="+mn-lt"/>
              </a:rPr>
              <a:t>abiertas nacionales (procedimiento competitivo) </a:t>
            </a:r>
            <a:r>
              <a:rPr lang="es-ES" sz="1900" dirty="0" smtClean="0">
                <a:solidFill>
                  <a:schemeClr val="bg2"/>
                </a:solidFill>
                <a:latin typeface="+mn-lt"/>
              </a:rPr>
              <a:t>en 2015</a:t>
            </a:r>
            <a:r>
              <a:rPr lang="es-ES" sz="1900" dirty="0">
                <a:solidFill>
                  <a:schemeClr val="bg2"/>
                </a:solidFill>
                <a:latin typeface="+mn-lt"/>
              </a:rPr>
              <a:t>; 2016 y 2018 (asignación adicional).</a:t>
            </a:r>
          </a:p>
          <a:p>
            <a:endParaRPr lang="es-ES" sz="1900" dirty="0">
              <a:solidFill>
                <a:schemeClr val="bg2"/>
              </a:solidFill>
              <a:latin typeface="+mn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ES" sz="1900" dirty="0">
                <a:solidFill>
                  <a:schemeClr val="bg2"/>
                </a:solidFill>
                <a:latin typeface="+mn-lt"/>
              </a:rPr>
              <a:t>Resultado: </a:t>
            </a:r>
            <a:r>
              <a:rPr lang="es-ES" sz="1900" dirty="0" smtClean="0">
                <a:solidFill>
                  <a:schemeClr val="tx1"/>
                </a:solidFill>
                <a:latin typeface="+mn-lt"/>
              </a:rPr>
              <a:t>173 </a:t>
            </a:r>
            <a:r>
              <a:rPr lang="es-ES" sz="1900" dirty="0">
                <a:solidFill>
                  <a:schemeClr val="tx1"/>
                </a:solidFill>
                <a:latin typeface="+mn-lt"/>
              </a:rPr>
              <a:t>estrategias integradas de desarrollo urbano </a:t>
            </a:r>
            <a:r>
              <a:rPr lang="es-ES" sz="1900" dirty="0">
                <a:solidFill>
                  <a:schemeClr val="bg2"/>
                </a:solidFill>
                <a:latin typeface="+mn-lt"/>
              </a:rPr>
              <a:t>(EDUSI</a:t>
            </a:r>
            <a:r>
              <a:rPr lang="es-ES" sz="1900" dirty="0" smtClean="0">
                <a:solidFill>
                  <a:schemeClr val="bg2"/>
                </a:solidFill>
                <a:latin typeface="+mn-lt"/>
              </a:rPr>
              <a:t>)</a:t>
            </a:r>
            <a:r>
              <a:rPr lang="es-ES" sz="19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1900" dirty="0" smtClean="0">
                <a:solidFill>
                  <a:schemeClr val="bg2"/>
                </a:solidFill>
                <a:latin typeface="+mn-lt"/>
              </a:rPr>
              <a:t>seleccionadas (20 EDUSI en CV)</a:t>
            </a:r>
            <a:endParaRPr lang="es-ES" sz="1900" dirty="0">
              <a:solidFill>
                <a:schemeClr val="bg2"/>
              </a:solidFill>
              <a:latin typeface="+mn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s-ES" sz="1900" dirty="0">
              <a:solidFill>
                <a:schemeClr val="bg2"/>
              </a:solidFill>
              <a:latin typeface="+mn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ES" sz="1900" dirty="0">
                <a:solidFill>
                  <a:schemeClr val="bg2"/>
                </a:solidFill>
                <a:latin typeface="+mn-lt"/>
              </a:rPr>
              <a:t>Las autoridades urbanas son "</a:t>
            </a:r>
            <a:r>
              <a:rPr lang="es-ES" sz="1900" dirty="0">
                <a:solidFill>
                  <a:schemeClr val="tx1"/>
                </a:solidFill>
                <a:latin typeface="+mn-lt"/>
              </a:rPr>
              <a:t>cuerpos intermedios ligeros</a:t>
            </a:r>
            <a:r>
              <a:rPr lang="es-ES" sz="1900" dirty="0">
                <a:solidFill>
                  <a:schemeClr val="bg2"/>
                </a:solidFill>
                <a:latin typeface="+mn-lt"/>
              </a:rPr>
              <a:t>" (programación e implementación de los EDUSI, indicadores, selección de proyectos, etc</a:t>
            </a:r>
            <a:r>
              <a:rPr lang="es-ES" sz="1900" dirty="0" smtClean="0">
                <a:solidFill>
                  <a:schemeClr val="bg2"/>
                </a:solidFill>
                <a:latin typeface="+mn-lt"/>
              </a:rPr>
              <a:t>.)</a:t>
            </a:r>
            <a:endParaRPr lang="fr-BE" sz="1900" dirty="0">
              <a:solidFill>
                <a:srgbClr val="20AA63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608" y="260648"/>
            <a:ext cx="8068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000" dirty="0">
                <a:solidFill>
                  <a:srgbClr val="20AA63"/>
                </a:solidFill>
              </a:rPr>
              <a:t>España 2014-2020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12733" y="795509"/>
            <a:ext cx="8068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000" dirty="0" err="1" smtClean="0">
                <a:solidFill>
                  <a:srgbClr val="20AA63"/>
                </a:solidFill>
                <a:latin typeface="+mj-lt"/>
              </a:rPr>
              <a:t>Eje</a:t>
            </a:r>
            <a:r>
              <a:rPr lang="fr-BE" sz="3000" dirty="0" smtClean="0">
                <a:solidFill>
                  <a:srgbClr val="20AA63"/>
                </a:solidFill>
                <a:latin typeface="+mj-lt"/>
              </a:rPr>
              <a:t> </a:t>
            </a:r>
            <a:r>
              <a:rPr lang="fr-BE" sz="3000" dirty="0" err="1" smtClean="0">
                <a:solidFill>
                  <a:srgbClr val="20AA63"/>
                </a:solidFill>
                <a:latin typeface="+mj-lt"/>
              </a:rPr>
              <a:t>prioritario</a:t>
            </a:r>
            <a:r>
              <a:rPr lang="fr-BE" sz="3000" dirty="0" smtClean="0">
                <a:solidFill>
                  <a:srgbClr val="20AA63"/>
                </a:solidFill>
                <a:latin typeface="+mj-lt"/>
              </a:rPr>
              <a:t> </a:t>
            </a:r>
            <a:r>
              <a:rPr lang="fr-BE" sz="3000" dirty="0" err="1" smtClean="0">
                <a:solidFill>
                  <a:srgbClr val="20AA63"/>
                </a:solidFill>
                <a:latin typeface="+mj-lt"/>
              </a:rPr>
              <a:t>urbano</a:t>
            </a:r>
            <a:r>
              <a:rPr lang="fr-BE" sz="3000" dirty="0" smtClean="0">
                <a:solidFill>
                  <a:srgbClr val="20AA63"/>
                </a:solidFill>
                <a:latin typeface="+mj-lt"/>
              </a:rPr>
              <a:t> del POPE</a:t>
            </a:r>
            <a:endParaRPr lang="fr-BE" sz="3000" dirty="0">
              <a:solidFill>
                <a:srgbClr val="20AA63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35696" y="5229200"/>
            <a:ext cx="3888432" cy="12961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 err="1" smtClean="0"/>
              <a:t>Actuaciones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complementarias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financiada</a:t>
            </a:r>
            <a:r>
              <a:rPr lang="fr-BE" sz="1800" b="0" dirty="0" smtClean="0"/>
              <a:t> en el PO CV:</a:t>
            </a:r>
            <a:br>
              <a:rPr lang="fr-BE" sz="1800" b="0" dirty="0" smtClean="0"/>
            </a:br>
            <a:r>
              <a:rPr lang="fr-BE" sz="1800" b="0" dirty="0" err="1" smtClean="0"/>
              <a:t>Ejes</a:t>
            </a:r>
            <a:r>
              <a:rPr lang="fr-BE" sz="1800" b="0" dirty="0" smtClean="0"/>
              <a:t> 2, 4 </a:t>
            </a:r>
            <a:r>
              <a:rPr lang="fr-BE" sz="1800" b="0" dirty="0"/>
              <a:t>y </a:t>
            </a:r>
            <a:r>
              <a:rPr lang="fr-BE" sz="1800" b="0" dirty="0" smtClean="0"/>
              <a:t>6</a:t>
            </a:r>
            <a:br>
              <a:rPr lang="fr-BE" sz="1800" b="0" dirty="0" smtClean="0"/>
            </a:br>
            <a:r>
              <a:rPr lang="fr-BE" sz="1800" b="0" dirty="0" smtClean="0"/>
              <a:t>budget: 115M€ 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0811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16" y="469390"/>
            <a:ext cx="7886700" cy="970667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España </a:t>
            </a:r>
            <a:r>
              <a:rPr lang="fr-BE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2014-2020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3300" b="1" dirty="0"/>
              <a:t>www.rediniciativasurbanas.es</a:t>
            </a:r>
            <a:endParaRPr lang="en-GB" sz="3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197" y="1577774"/>
            <a:ext cx="34984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fr-BE" sz="5700" dirty="0"/>
          </a:p>
          <a:p>
            <a:endParaRPr lang="fr-BE" sz="5700" dirty="0"/>
          </a:p>
          <a:p>
            <a:endParaRPr lang="fr-BE" sz="5700" dirty="0"/>
          </a:p>
          <a:p>
            <a:endParaRPr lang="fr-BE" sz="5700" dirty="0"/>
          </a:p>
          <a:p>
            <a:endParaRPr lang="fr-BE" sz="5700" dirty="0"/>
          </a:p>
          <a:p>
            <a:r>
              <a:rPr lang="fr-BE" sz="5700" dirty="0"/>
              <a:t> </a:t>
            </a:r>
            <a:endParaRPr lang="en-GB" sz="5700" dirty="0"/>
          </a:p>
        </p:txBody>
      </p:sp>
      <p:sp>
        <p:nvSpPr>
          <p:cNvPr id="3" name="Rectangle 2"/>
          <p:cNvSpPr/>
          <p:nvPr/>
        </p:nvSpPr>
        <p:spPr>
          <a:xfrm>
            <a:off x="321198" y="1821709"/>
            <a:ext cx="8660878" cy="1500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algn="ctr"/>
            <a:endParaRPr lang="fr-BE" sz="5700" dirty="0"/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fr-BE" sz="5700" dirty="0"/>
          </a:p>
          <a:p>
            <a:endParaRPr lang="fr-BE" sz="5700" dirty="0"/>
          </a:p>
          <a:p>
            <a:endParaRPr lang="fr-BE" sz="57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21707"/>
            <a:ext cx="3888432" cy="4259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62" y="1821707"/>
            <a:ext cx="4143375" cy="42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141" y="1535938"/>
            <a:ext cx="866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sz="1800" dirty="0" err="1" smtClean="0">
                <a:solidFill>
                  <a:schemeClr val="bg2"/>
                </a:solidFill>
                <a:latin typeface="+mn-lt"/>
              </a:rPr>
              <a:t>Proyectos</a:t>
            </a:r>
            <a:r>
              <a:rPr lang="en-GB" sz="1800" dirty="0" smtClean="0">
                <a:solidFill>
                  <a:schemeClr val="bg2"/>
                </a:solidFill>
                <a:latin typeface="+mn-lt"/>
              </a:rPr>
              <a:t> de </a:t>
            </a:r>
            <a:r>
              <a:rPr lang="en-GB" sz="1800" dirty="0" err="1" smtClean="0">
                <a:solidFill>
                  <a:schemeClr val="bg2"/>
                </a:solidFill>
                <a:latin typeface="+mn-lt"/>
              </a:rPr>
              <a:t>experimentación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dirty="0" err="1" smtClean="0">
                <a:solidFill>
                  <a:schemeClr val="bg2"/>
                </a:solidFill>
                <a:latin typeface="+mn-lt"/>
              </a:rPr>
              <a:t>soluciones</a:t>
            </a:r>
            <a:r>
              <a:rPr lang="en-GB" sz="1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dirty="0" err="1">
                <a:solidFill>
                  <a:schemeClr val="bg2"/>
                </a:solidFill>
                <a:latin typeface="+mn-lt"/>
              </a:rPr>
              <a:t>innovadoras</a:t>
            </a:r>
            <a:r>
              <a:rPr lang="en-GB" sz="18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bg2"/>
                </a:solidFill>
                <a:latin typeface="+mn-lt"/>
              </a:rPr>
              <a:t>en </a:t>
            </a:r>
            <a:r>
              <a:rPr lang="en-GB" sz="1800" dirty="0" err="1" smtClean="0">
                <a:solidFill>
                  <a:schemeClr val="bg2"/>
                </a:solidFill>
                <a:latin typeface="+mn-lt"/>
              </a:rPr>
              <a:t>tema</a:t>
            </a:r>
            <a:r>
              <a:rPr lang="en-GB" sz="1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dirty="0" err="1" smtClean="0">
                <a:solidFill>
                  <a:schemeClr val="bg2"/>
                </a:solidFill>
                <a:latin typeface="+mn-lt"/>
              </a:rPr>
              <a:t>definido</a:t>
            </a:r>
            <a:endParaRPr lang="en-GB" sz="1800" dirty="0" smtClean="0">
              <a:solidFill>
                <a:schemeClr val="bg2"/>
              </a:solidFill>
              <a:latin typeface="+mn-lt"/>
            </a:endParaRPr>
          </a:p>
          <a:p>
            <a:endParaRPr lang="es-ES" sz="1800" dirty="0" smtClean="0">
              <a:solidFill>
                <a:srgbClr val="20AA63"/>
              </a:solidFill>
              <a:latin typeface="+mn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ES" sz="1800" dirty="0" smtClean="0">
                <a:solidFill>
                  <a:srgbClr val="20AA63"/>
                </a:solidFill>
                <a:latin typeface="+mn-lt"/>
              </a:rPr>
              <a:t>5 </a:t>
            </a:r>
            <a:r>
              <a:rPr lang="es-ES" sz="1800" dirty="0">
                <a:solidFill>
                  <a:srgbClr val="20AA63"/>
                </a:solidFill>
                <a:latin typeface="+mn-lt"/>
              </a:rPr>
              <a:t>convocatorias </a:t>
            </a:r>
            <a:r>
              <a:rPr lang="es-ES" sz="1800" dirty="0">
                <a:solidFill>
                  <a:schemeClr val="bg2"/>
                </a:solidFill>
                <a:latin typeface="+mn-lt"/>
              </a:rPr>
              <a:t>abiertas </a:t>
            </a:r>
            <a:r>
              <a:rPr lang="es-ES" sz="1800" dirty="0" smtClean="0">
                <a:solidFill>
                  <a:schemeClr val="bg2"/>
                </a:solidFill>
                <a:latin typeface="+mn-lt"/>
              </a:rPr>
              <a:t>a nivel europeo en 2016, 2017, 2018 y 2019</a:t>
            </a:r>
            <a:r>
              <a:rPr lang="es-ES" sz="1800" dirty="0" smtClean="0">
                <a:solidFill>
                  <a:srgbClr val="20AA63"/>
                </a:solidFill>
                <a:latin typeface="+mn-lt"/>
              </a:rPr>
              <a:t>.</a:t>
            </a:r>
            <a:endParaRPr lang="es-ES" sz="1800" dirty="0">
              <a:solidFill>
                <a:srgbClr val="20AA63"/>
              </a:solidFill>
              <a:latin typeface="+mn-lt"/>
            </a:endParaRPr>
          </a:p>
          <a:p>
            <a:endParaRPr lang="es-ES" sz="1800" dirty="0">
              <a:solidFill>
                <a:srgbClr val="20AA63"/>
              </a:solidFill>
              <a:latin typeface="+mn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2"/>
                </a:solidFill>
                <a:latin typeface="+mn-lt"/>
              </a:rPr>
              <a:t>Resultado: se seleccionaron</a:t>
            </a:r>
            <a:r>
              <a:rPr lang="es-ES" sz="1800" dirty="0">
                <a:solidFill>
                  <a:srgbClr val="20AA63"/>
                </a:solidFill>
                <a:latin typeface="+mn-lt"/>
              </a:rPr>
              <a:t> </a:t>
            </a:r>
            <a:r>
              <a:rPr lang="es-ES" sz="1800" dirty="0" smtClean="0">
                <a:solidFill>
                  <a:srgbClr val="20AA63"/>
                </a:solidFill>
                <a:latin typeface="+mn-lt"/>
              </a:rPr>
              <a:t>13 proyectos </a:t>
            </a:r>
            <a:r>
              <a:rPr lang="es-ES" sz="1800" dirty="0" smtClean="0">
                <a:solidFill>
                  <a:srgbClr val="20AA63"/>
                </a:solidFill>
                <a:latin typeface="+mn-lt"/>
              </a:rPr>
              <a:t>españoles – </a:t>
            </a:r>
            <a:r>
              <a:rPr lang="es-ES" sz="1800" dirty="0" smtClean="0">
                <a:solidFill>
                  <a:srgbClr val="20AA63"/>
                </a:solidFill>
                <a:latin typeface="+mn-lt"/>
              </a:rPr>
              <a:t>1 en Valencia</a:t>
            </a:r>
            <a:endParaRPr lang="es-ES" sz="1800" dirty="0">
              <a:solidFill>
                <a:srgbClr val="20AA63"/>
              </a:solidFill>
              <a:latin typeface="+mn-lt"/>
            </a:endParaRPr>
          </a:p>
          <a:p>
            <a:endParaRPr lang="es-ES" sz="1800" dirty="0">
              <a:solidFill>
                <a:srgbClr val="20AA63"/>
              </a:solidFill>
              <a:latin typeface="+mn-lt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ES" altLang="en-US" sz="1800" dirty="0" smtClean="0">
                <a:solidFill>
                  <a:srgbClr val="20AA63"/>
                </a:solidFill>
                <a:latin typeface="+mn-lt"/>
              </a:rPr>
              <a:t>Elegibilidad</a:t>
            </a:r>
            <a:r>
              <a:rPr lang="es-ES" altLang="en-US" sz="1800" dirty="0">
                <a:solidFill>
                  <a:srgbClr val="20AA63"/>
                </a:solidFill>
                <a:latin typeface="+mn-lt"/>
              </a:rPr>
              <a:t>: </a:t>
            </a:r>
            <a:r>
              <a:rPr lang="es-ES" sz="1800" dirty="0" smtClean="0">
                <a:solidFill>
                  <a:schemeClr val="bg2"/>
                </a:solidFill>
                <a:latin typeface="+mn-lt"/>
              </a:rPr>
              <a:t>núcleos </a:t>
            </a:r>
            <a:r>
              <a:rPr lang="es-ES" sz="1800" dirty="0">
                <a:solidFill>
                  <a:schemeClr val="bg2"/>
                </a:solidFill>
                <a:latin typeface="+mn-lt"/>
              </a:rPr>
              <a:t>urbanos o agrupaciones de núcleos urbanos </a:t>
            </a:r>
            <a:r>
              <a:rPr lang="es-ES" altLang="en-US" sz="1800" dirty="0" smtClean="0">
                <a:solidFill>
                  <a:schemeClr val="bg2"/>
                </a:solidFill>
                <a:latin typeface="+mn-lt"/>
              </a:rPr>
              <a:t>(+50.000 </a:t>
            </a:r>
            <a:r>
              <a:rPr lang="es-ES" altLang="en-US" sz="1800" dirty="0" err="1">
                <a:solidFill>
                  <a:schemeClr val="bg2"/>
                </a:solidFill>
                <a:latin typeface="+mn-lt"/>
              </a:rPr>
              <a:t>hab</a:t>
            </a:r>
            <a:r>
              <a:rPr lang="es-ES" altLang="en-US" sz="1800" dirty="0" smtClean="0">
                <a:solidFill>
                  <a:schemeClr val="bg2"/>
                </a:solidFill>
                <a:latin typeface="+mn-lt"/>
              </a:rPr>
              <a:t>)</a:t>
            </a:r>
            <a:endParaRPr lang="fr-BE" sz="1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608" y="260648"/>
            <a:ext cx="8068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000" dirty="0">
                <a:solidFill>
                  <a:srgbClr val="20AA63"/>
                </a:solidFill>
              </a:rPr>
              <a:t>España 2014-2020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23528" y="687826"/>
            <a:ext cx="8820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000" dirty="0">
                <a:solidFill>
                  <a:schemeClr val="tx1"/>
                </a:solidFill>
                <a:latin typeface="+mj-lt"/>
              </a:rPr>
              <a:t>Acciones Urbanas </a:t>
            </a:r>
            <a:r>
              <a:rPr lang="es-ES" sz="3000" dirty="0" smtClean="0">
                <a:solidFill>
                  <a:schemeClr val="tx1"/>
                </a:solidFill>
                <a:latin typeface="+mj-lt"/>
              </a:rPr>
              <a:t>Innovadoras </a:t>
            </a:r>
            <a:endParaRPr lang="en-US" sz="3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86" y="4123817"/>
            <a:ext cx="3528392" cy="2578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34" y="4117190"/>
            <a:ext cx="3515808" cy="17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Structura de la </a:t>
            </a:r>
            <a:r>
              <a:rPr lang="fr-BE" dirty="0" err="1" smtClean="0"/>
              <a:t>presentación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140473"/>
              </p:ext>
            </p:extLst>
          </p:nvPr>
        </p:nvGraphicFramePr>
        <p:xfrm>
          <a:off x="628650" y="1412776"/>
          <a:ext cx="7886700" cy="4077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14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4715"/>
            <a:ext cx="9036496" cy="2308324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>
              <a:defRPr/>
            </a:pPr>
            <a:endParaRPr kumimoji="0" lang="fr-BE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III.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>
                <a:solidFill>
                  <a:schemeClr val="bg1"/>
                </a:solidFill>
              </a:rPr>
              <a:t>El desarrollo local </a:t>
            </a:r>
            <a:r>
              <a:rPr lang="es-ES" sz="3600" dirty="0" smtClean="0">
                <a:solidFill>
                  <a:schemeClr val="bg1"/>
                </a:solidFill>
              </a:rPr>
              <a:t>en el 2021-2027</a:t>
            </a:r>
            <a:endParaRPr lang="es-ES" sz="3600" dirty="0">
              <a:solidFill>
                <a:schemeClr val="bg1"/>
              </a:solidFill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221088"/>
            <a:ext cx="1711456" cy="17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0930" y="332656"/>
            <a:ext cx="7317750" cy="12961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político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</a:t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Europa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próxima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ciudadanos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186" y="1988840"/>
            <a:ext cx="7777237" cy="374441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GB" sz="2000" i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Nuevo </a:t>
            </a:r>
            <a:r>
              <a:rPr lang="en-GB" sz="2000" i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r>
              <a:rPr lang="en-GB" sz="2000" i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específico</a:t>
            </a:r>
            <a:r>
              <a:rPr lang="en-GB" sz="2000" i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GB" sz="2000" i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n-GB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desarrollo</a:t>
            </a:r>
            <a:r>
              <a:rPr lang="en-GB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local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es-ES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Abordar </a:t>
            </a:r>
            <a:r>
              <a:rPr lang="es-ES" sz="2000" i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las diversas e interconectadas necesidades y desafíos territoriales y </a:t>
            </a:r>
            <a:r>
              <a:rPr lang="es-ES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locales</a:t>
            </a:r>
            <a:endParaRPr lang="en-GB" sz="2000" i="0" dirty="0" smtClean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participación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actores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locales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será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requisito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esencial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elaborar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aplicar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estrategias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desarrollo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local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5" y="251565"/>
            <a:ext cx="8229600" cy="936625"/>
          </a:xfrm>
        </p:spPr>
        <p:txBody>
          <a:bodyPr/>
          <a:lstStyle/>
          <a:p>
            <a:pPr algn="ctr"/>
            <a:r>
              <a:rPr lang="en-GB" alt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Político 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i="1" dirty="0">
                <a:latin typeface="+mn-lt"/>
              </a:rPr>
              <a:t>El</a:t>
            </a:r>
            <a:r>
              <a:rPr lang="fr-BE" dirty="0">
                <a:latin typeface="+mn-lt"/>
              </a:rPr>
              <a:t> </a:t>
            </a:r>
            <a:r>
              <a:rPr lang="fr-BE" i="1" dirty="0" err="1">
                <a:latin typeface="+mn-lt"/>
              </a:rPr>
              <a:t>Objetivo</a:t>
            </a:r>
            <a:endParaRPr lang="fr-BE" i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863" y="1412776"/>
            <a:ext cx="8269531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000" i="0" dirty="0">
                <a:solidFill>
                  <a:schemeClr val="bg2"/>
                </a:solidFill>
              </a:rPr>
              <a:t>Fomentar la sostenibilidad económica, social y ambiental y la resiliencia en </a:t>
            </a:r>
            <a:r>
              <a:rPr lang="es-ES" sz="2000" u="sng" dirty="0">
                <a:solidFill>
                  <a:schemeClr val="bg2"/>
                </a:solidFill>
              </a:rPr>
              <a:t>todos los lugares </a:t>
            </a:r>
          </a:p>
          <a:p>
            <a:pPr marL="0" indent="0">
              <a:buNone/>
            </a:pPr>
            <a:endParaRPr lang="es-ES" sz="2000" b="1" i="0" u="sng" dirty="0">
              <a:solidFill>
                <a:schemeClr val="bg2"/>
              </a:solidFill>
            </a:endParaRPr>
          </a:p>
          <a:p>
            <a:r>
              <a:rPr lang="es-ES" sz="2000" b="1" i="0" dirty="0">
                <a:solidFill>
                  <a:schemeClr val="tx1"/>
                </a:solidFill>
              </a:rPr>
              <a:t>Contexto Urbano</a:t>
            </a:r>
            <a:r>
              <a:rPr lang="es-ES" sz="2000" b="1" i="0" dirty="0">
                <a:solidFill>
                  <a:schemeClr val="bg2"/>
                </a:solidFill>
              </a:rPr>
              <a:t>: </a:t>
            </a:r>
            <a:r>
              <a:rPr lang="es-ES" sz="2000" i="0" dirty="0">
                <a:solidFill>
                  <a:schemeClr val="bg2"/>
                </a:solidFill>
              </a:rPr>
              <a:t>beneficiarse de las economías de aglomeración y de la expansión positiva hacia </a:t>
            </a:r>
            <a:r>
              <a:rPr lang="es-ES" sz="2000" i="0" u="sng" dirty="0">
                <a:solidFill>
                  <a:schemeClr val="bg2"/>
                </a:solidFill>
              </a:rPr>
              <a:t>áreas funcionales urbanas y rurales </a:t>
            </a:r>
            <a:r>
              <a:rPr lang="es-ES" sz="2000" i="0" dirty="0">
                <a:solidFill>
                  <a:schemeClr val="bg2"/>
                </a:solidFill>
              </a:rPr>
              <a:t>más amplias cercanas a las ciudades. </a:t>
            </a:r>
          </a:p>
          <a:p>
            <a:pPr marL="0" indent="0">
              <a:buNone/>
            </a:pPr>
            <a:endParaRPr lang="es-ES" sz="2000" i="0" dirty="0">
              <a:solidFill>
                <a:schemeClr val="bg2"/>
              </a:solidFill>
            </a:endParaRPr>
          </a:p>
          <a:p>
            <a:pPr algn="just"/>
            <a:r>
              <a:rPr lang="es-ES" sz="2000" b="1" i="0" dirty="0">
                <a:solidFill>
                  <a:schemeClr val="tx1"/>
                </a:solidFill>
              </a:rPr>
              <a:t>Otros </a:t>
            </a:r>
            <a:r>
              <a:rPr lang="es-ES" sz="2000" b="1" i="0" dirty="0" smtClean="0">
                <a:solidFill>
                  <a:schemeClr val="tx1"/>
                </a:solidFill>
              </a:rPr>
              <a:t>territorios</a:t>
            </a:r>
            <a:r>
              <a:rPr lang="es-ES" sz="2000" b="1" i="0" dirty="0" smtClean="0">
                <a:solidFill>
                  <a:schemeClr val="bg2"/>
                </a:solidFill>
              </a:rPr>
              <a:t>: </a:t>
            </a:r>
            <a:r>
              <a:rPr lang="es-ES" sz="2000" i="0" dirty="0" smtClean="0">
                <a:solidFill>
                  <a:schemeClr val="bg2"/>
                </a:solidFill>
              </a:rPr>
              <a:t>capitalizar </a:t>
            </a:r>
            <a:r>
              <a:rPr lang="es-ES" sz="2000" i="0" dirty="0">
                <a:solidFill>
                  <a:schemeClr val="bg2"/>
                </a:solidFill>
              </a:rPr>
              <a:t>las potencialidades y activos específicos de áreas remotas en zonas rurales y comunidades locales (más allá de la compensación)</a:t>
            </a:r>
            <a:endParaRPr lang="es-E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u="sng" dirty="0"/>
          </a:p>
          <a:p>
            <a:pPr marL="457200" lvl="1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331640" y="4581128"/>
            <a:ext cx="4824536" cy="2016224"/>
          </a:xfrm>
          <a:prstGeom prst="roundRect">
            <a:avLst/>
          </a:prstGeom>
          <a:solidFill>
            <a:schemeClr val="tx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s-ES" sz="1800" b="0" dirty="0" smtClean="0"/>
              <a:t>4 campos </a:t>
            </a:r>
            <a:r>
              <a:rPr lang="es-ES" sz="1800" b="0" dirty="0"/>
              <a:t>de intervención específicos</a:t>
            </a:r>
            <a:r>
              <a:rPr lang="es-ES" sz="1800" b="0" dirty="0" smtClean="0"/>
              <a:t>: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sz="1800" b="0" dirty="0" smtClean="0"/>
              <a:t>Turismo</a:t>
            </a:r>
            <a:endParaRPr lang="es-ES" sz="18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sz="1800" b="0" dirty="0"/>
              <a:t>Patrimonio cultural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sz="1800" b="0" dirty="0"/>
              <a:t>Patrimonio natural y eco-turismo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sz="1800" b="0" dirty="0"/>
              <a:t>Seguridad de los espacios públicos</a:t>
            </a:r>
          </a:p>
        </p:txBody>
      </p:sp>
    </p:spTree>
    <p:extLst>
      <p:ext uri="{BB962C8B-B14F-4D97-AF65-F5344CB8AC3E}">
        <p14:creationId xmlns:p14="http://schemas.microsoft.com/office/powerpoint/2010/main" val="38492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7943" y="1582929"/>
            <a:ext cx="8496944" cy="648990"/>
          </a:xfrm>
        </p:spPr>
        <p:txBody>
          <a:bodyPr/>
          <a:lstStyle/>
          <a:p>
            <a:pPr marL="0"/>
            <a:r>
              <a:rPr lang="en-GB" sz="2200" dirty="0"/>
              <a:t>¿</a:t>
            </a:r>
            <a:r>
              <a:rPr lang="en-GB" sz="2200" dirty="0" err="1"/>
              <a:t>Qué</a:t>
            </a:r>
            <a:r>
              <a:rPr lang="en-GB" sz="2200" dirty="0"/>
              <a:t> </a:t>
            </a:r>
            <a:r>
              <a:rPr lang="en-GB" sz="2200" dirty="0" err="1"/>
              <a:t>es</a:t>
            </a:r>
            <a:r>
              <a:rPr lang="en-GB" sz="2200" dirty="0"/>
              <a:t> </a:t>
            </a:r>
            <a:r>
              <a:rPr lang="en-GB" sz="2200" dirty="0" err="1"/>
              <a:t>Desarrollo</a:t>
            </a:r>
            <a:r>
              <a:rPr lang="en-GB" sz="2200" dirty="0"/>
              <a:t> </a:t>
            </a:r>
            <a:r>
              <a:rPr lang="en-GB" sz="2200" dirty="0" err="1"/>
              <a:t>Urbano</a:t>
            </a:r>
            <a:r>
              <a:rPr lang="en-GB" sz="2200" dirty="0"/>
              <a:t> </a:t>
            </a:r>
            <a:r>
              <a:rPr lang="en-GB" sz="2200" dirty="0" err="1"/>
              <a:t>Sostenible</a:t>
            </a:r>
            <a:r>
              <a:rPr lang="en-GB" sz="2200" dirty="0"/>
              <a:t>? </a:t>
            </a:r>
            <a:r>
              <a:rPr lang="en-GB" sz="2200" i="1" dirty="0"/>
              <a:t>(</a:t>
            </a:r>
            <a:r>
              <a:rPr lang="en-GB" sz="2200" i="1" dirty="0" err="1"/>
              <a:t>nuevo</a:t>
            </a:r>
            <a:r>
              <a:rPr lang="en-GB" sz="2200" i="1" dirty="0"/>
              <a:t> </a:t>
            </a:r>
            <a:r>
              <a:rPr lang="en-GB" sz="2200" i="1" dirty="0" smtClean="0"/>
              <a:t>FEDER </a:t>
            </a:r>
            <a:r>
              <a:rPr lang="en-GB" sz="2200" i="1" dirty="0"/>
              <a:t>Art. 9)</a:t>
            </a:r>
            <a:endParaRPr lang="en-GB" altLang="en-US" sz="2200" i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58795" y="2420888"/>
            <a:ext cx="7848872" cy="3888532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GB" sz="2000" b="1" i="0" dirty="0" err="1">
                <a:solidFill>
                  <a:schemeClr val="bg2"/>
                </a:solidFill>
              </a:rPr>
              <a:t>Desarrollo</a:t>
            </a:r>
            <a:r>
              <a:rPr lang="en-GB" sz="2000" b="1" i="0" dirty="0">
                <a:solidFill>
                  <a:schemeClr val="bg2"/>
                </a:solidFill>
              </a:rPr>
              <a:t> Territorial </a:t>
            </a:r>
            <a:r>
              <a:rPr lang="en-GB" sz="2000" b="1" i="0" dirty="0" err="1" smtClean="0">
                <a:solidFill>
                  <a:schemeClr val="tx1"/>
                </a:solidFill>
              </a:rPr>
              <a:t>Integrado</a:t>
            </a:r>
            <a:r>
              <a:rPr lang="en-GB" sz="2000" b="1" i="0" dirty="0" smtClean="0">
                <a:solidFill>
                  <a:schemeClr val="bg2"/>
                </a:solidFill>
              </a:rPr>
              <a:t> </a:t>
            </a:r>
            <a:r>
              <a:rPr lang="en-GB" sz="2000" i="0" dirty="0" err="1" smtClean="0">
                <a:solidFill>
                  <a:schemeClr val="bg2"/>
                </a:solidFill>
              </a:rPr>
              <a:t>dirigido</a:t>
            </a:r>
            <a:r>
              <a:rPr lang="en-GB" sz="2000" i="0" dirty="0" smtClean="0">
                <a:solidFill>
                  <a:schemeClr val="bg2"/>
                </a:solidFill>
              </a:rPr>
              <a:t> </a:t>
            </a:r>
            <a:r>
              <a:rPr lang="en-GB" sz="2000" i="0" u="sng" dirty="0">
                <a:solidFill>
                  <a:schemeClr val="bg2"/>
                </a:solidFill>
              </a:rPr>
              <a:t>a </a:t>
            </a:r>
            <a:r>
              <a:rPr lang="en-GB" sz="2000" b="1" i="0" u="sng" dirty="0" err="1">
                <a:solidFill>
                  <a:schemeClr val="bg2"/>
                </a:solidFill>
              </a:rPr>
              <a:t>áreas</a:t>
            </a:r>
            <a:r>
              <a:rPr lang="en-GB" sz="2000" b="1" i="0" u="sng" dirty="0">
                <a:solidFill>
                  <a:schemeClr val="bg2"/>
                </a:solidFill>
              </a:rPr>
              <a:t> </a:t>
            </a:r>
            <a:r>
              <a:rPr lang="en-GB" sz="2000" b="1" i="0" u="sng" dirty="0" err="1">
                <a:solidFill>
                  <a:schemeClr val="bg2"/>
                </a:solidFill>
              </a:rPr>
              <a:t>urbanas</a:t>
            </a:r>
            <a:r>
              <a:rPr lang="en-GB" sz="2000" i="0" u="sng" dirty="0">
                <a:solidFill>
                  <a:schemeClr val="bg2"/>
                </a:solidFill>
              </a:rPr>
              <a:t>.</a:t>
            </a:r>
            <a:r>
              <a:rPr lang="en-GB" sz="2000" b="1" i="0" u="sng" dirty="0">
                <a:solidFill>
                  <a:schemeClr val="bg2"/>
                </a:solidFill>
              </a:rPr>
              <a:t>  </a:t>
            </a:r>
          </a:p>
          <a:p>
            <a:pPr>
              <a:spcAft>
                <a:spcPts val="900"/>
              </a:spcAft>
            </a:pPr>
            <a:r>
              <a:rPr lang="en-GB" sz="1600" dirty="0" err="1">
                <a:solidFill>
                  <a:schemeClr val="bg2"/>
                </a:solidFill>
              </a:rPr>
              <a:t>Todas</a:t>
            </a:r>
            <a:r>
              <a:rPr lang="en-GB" sz="1600" dirty="0">
                <a:solidFill>
                  <a:schemeClr val="bg2"/>
                </a:solidFill>
              </a:rPr>
              <a:t> las inversions </a:t>
            </a:r>
            <a:r>
              <a:rPr lang="en-GB" sz="1600" dirty="0" err="1">
                <a:solidFill>
                  <a:schemeClr val="bg2"/>
                </a:solidFill>
              </a:rPr>
              <a:t>bajo</a:t>
            </a:r>
            <a:r>
              <a:rPr lang="en-GB" sz="1600" dirty="0">
                <a:solidFill>
                  <a:schemeClr val="bg2"/>
                </a:solidFill>
              </a:rPr>
              <a:t> el </a:t>
            </a:r>
            <a:r>
              <a:rPr lang="en-GB" sz="1600" dirty="0" smtClean="0">
                <a:solidFill>
                  <a:schemeClr val="bg2"/>
                </a:solidFill>
              </a:rPr>
              <a:t>OP5 - </a:t>
            </a:r>
            <a:r>
              <a:rPr lang="en-GB" sz="1600" dirty="0" err="1" smtClean="0">
                <a:solidFill>
                  <a:schemeClr val="bg2"/>
                </a:solidFill>
              </a:rPr>
              <a:t>objetivo</a:t>
            </a:r>
            <a:r>
              <a:rPr lang="en-GB" sz="1600" dirty="0" smtClean="0">
                <a:solidFill>
                  <a:schemeClr val="bg2"/>
                </a:solidFill>
              </a:rPr>
              <a:t> </a:t>
            </a:r>
            <a:r>
              <a:rPr lang="en-GB" sz="1600" dirty="0" err="1">
                <a:solidFill>
                  <a:schemeClr val="bg2"/>
                </a:solidFill>
              </a:rPr>
              <a:t>específico</a:t>
            </a:r>
            <a:r>
              <a:rPr lang="en-GB" sz="1600" dirty="0">
                <a:solidFill>
                  <a:schemeClr val="bg2"/>
                </a:solidFill>
              </a:rPr>
              <a:t> </a:t>
            </a:r>
            <a:r>
              <a:rPr lang="en-GB" sz="1600" dirty="0" smtClean="0">
                <a:solidFill>
                  <a:schemeClr val="bg2"/>
                </a:solidFill>
              </a:rPr>
              <a:t>1(</a:t>
            </a:r>
            <a:r>
              <a:rPr lang="en-GB" sz="1600" dirty="0" err="1" smtClean="0">
                <a:solidFill>
                  <a:schemeClr val="bg2"/>
                </a:solidFill>
              </a:rPr>
              <a:t>por</a:t>
            </a:r>
            <a:r>
              <a:rPr lang="en-GB" sz="1600" dirty="0" smtClean="0">
                <a:solidFill>
                  <a:schemeClr val="bg2"/>
                </a:solidFill>
              </a:rPr>
              <a:t> </a:t>
            </a:r>
            <a:r>
              <a:rPr lang="en-GB" sz="1600" dirty="0" err="1">
                <a:solidFill>
                  <a:schemeClr val="bg2"/>
                </a:solidFill>
              </a:rPr>
              <a:t>definición</a:t>
            </a:r>
            <a:r>
              <a:rPr lang="en-GB" sz="1600" dirty="0">
                <a:solidFill>
                  <a:schemeClr val="bg2"/>
                </a:solidFill>
              </a:rPr>
              <a:t> para zonas </a:t>
            </a:r>
            <a:r>
              <a:rPr lang="en-GB" sz="1600" dirty="0" err="1">
                <a:solidFill>
                  <a:schemeClr val="bg2"/>
                </a:solidFill>
              </a:rPr>
              <a:t>urbanas</a:t>
            </a:r>
            <a:r>
              <a:rPr lang="en-GB" sz="1600" dirty="0">
                <a:solidFill>
                  <a:schemeClr val="bg2"/>
                </a:solidFill>
              </a:rPr>
              <a:t>) </a:t>
            </a:r>
          </a:p>
          <a:p>
            <a:pPr>
              <a:spcAft>
                <a:spcPts val="900"/>
              </a:spcAft>
            </a:pPr>
            <a:r>
              <a:rPr lang="en-GB" sz="1600" i="0" dirty="0" err="1">
                <a:solidFill>
                  <a:schemeClr val="bg2"/>
                </a:solidFill>
              </a:rPr>
              <a:t>Todas</a:t>
            </a:r>
            <a:r>
              <a:rPr lang="en-GB" sz="1600" i="0" dirty="0">
                <a:solidFill>
                  <a:schemeClr val="bg2"/>
                </a:solidFill>
              </a:rPr>
              <a:t> las inversions </a:t>
            </a:r>
            <a:r>
              <a:rPr lang="en-GB" sz="1600" i="0" dirty="0" err="1">
                <a:solidFill>
                  <a:schemeClr val="bg2"/>
                </a:solidFill>
              </a:rPr>
              <a:t>bajo</a:t>
            </a:r>
            <a:r>
              <a:rPr lang="en-GB" sz="1600" i="0" dirty="0">
                <a:solidFill>
                  <a:schemeClr val="bg2"/>
                </a:solidFill>
              </a:rPr>
              <a:t> el OP 1-4 </a:t>
            </a:r>
            <a:r>
              <a:rPr lang="en-GB" sz="1600" i="0" dirty="0" err="1">
                <a:solidFill>
                  <a:schemeClr val="bg2"/>
                </a:solidFill>
              </a:rPr>
              <a:t>instrumentos</a:t>
            </a:r>
            <a:r>
              <a:rPr lang="en-GB" sz="1600" i="0" dirty="0">
                <a:solidFill>
                  <a:schemeClr val="bg2"/>
                </a:solidFill>
              </a:rPr>
              <a:t> </a:t>
            </a:r>
            <a:r>
              <a:rPr lang="en-GB" sz="1600" i="0" dirty="0" err="1">
                <a:solidFill>
                  <a:schemeClr val="bg2"/>
                </a:solidFill>
              </a:rPr>
              <a:t>territoriales</a:t>
            </a:r>
            <a:r>
              <a:rPr lang="en-GB" sz="1600" i="0" dirty="0">
                <a:solidFill>
                  <a:schemeClr val="bg2"/>
                </a:solidFill>
              </a:rPr>
              <a:t> (</a:t>
            </a:r>
            <a:r>
              <a:rPr lang="en-GB" sz="1600" i="0" dirty="0" smtClean="0">
                <a:solidFill>
                  <a:schemeClr val="bg2"/>
                </a:solidFill>
              </a:rPr>
              <a:t>ITI, </a:t>
            </a:r>
            <a:r>
              <a:rPr lang="en-GB" sz="1600" i="0" dirty="0">
                <a:solidFill>
                  <a:schemeClr val="bg2"/>
                </a:solidFill>
              </a:rPr>
              <a:t>CLLD) </a:t>
            </a:r>
            <a:r>
              <a:rPr lang="en-GB" sz="1600" i="0" dirty="0" err="1" smtClean="0">
                <a:solidFill>
                  <a:schemeClr val="bg2"/>
                </a:solidFill>
              </a:rPr>
              <a:t>dirigido</a:t>
            </a:r>
            <a:r>
              <a:rPr lang="en-GB" sz="1600" i="0" dirty="0" smtClean="0">
                <a:solidFill>
                  <a:schemeClr val="bg2"/>
                </a:solidFill>
              </a:rPr>
              <a:t> </a:t>
            </a:r>
            <a:r>
              <a:rPr lang="en-GB" sz="1600" i="0" dirty="0">
                <a:solidFill>
                  <a:schemeClr val="bg2"/>
                </a:solidFill>
              </a:rPr>
              <a:t>a </a:t>
            </a:r>
            <a:r>
              <a:rPr lang="en-GB" sz="1600" i="0" dirty="0" err="1">
                <a:solidFill>
                  <a:schemeClr val="bg2"/>
                </a:solidFill>
              </a:rPr>
              <a:t>áreas</a:t>
            </a:r>
            <a:r>
              <a:rPr lang="en-GB" sz="1600" i="0" dirty="0">
                <a:solidFill>
                  <a:schemeClr val="bg2"/>
                </a:solidFill>
              </a:rPr>
              <a:t> </a:t>
            </a:r>
            <a:r>
              <a:rPr lang="en-GB" sz="1600" i="0" dirty="0" err="1">
                <a:solidFill>
                  <a:schemeClr val="bg2"/>
                </a:solidFill>
              </a:rPr>
              <a:t>urbanas</a:t>
            </a:r>
            <a:r>
              <a:rPr lang="en-GB" sz="1600" i="0" dirty="0">
                <a:solidFill>
                  <a:schemeClr val="bg2"/>
                </a:solidFill>
              </a:rPr>
              <a:t>. </a:t>
            </a:r>
            <a:endParaRPr lang="en-GB" sz="2000" i="0" dirty="0">
              <a:solidFill>
                <a:schemeClr val="bg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000" i="0" dirty="0"/>
          </a:p>
          <a:p>
            <a:pPr marL="0" indent="0">
              <a:buNone/>
            </a:pPr>
            <a:r>
              <a:rPr lang="en-GB" b="1" i="0" dirty="0" err="1">
                <a:solidFill>
                  <a:srgbClr val="C00000"/>
                </a:solidFill>
              </a:rPr>
              <a:t>Mínimo</a:t>
            </a:r>
            <a:r>
              <a:rPr lang="en-GB" b="1" i="0" dirty="0">
                <a:solidFill>
                  <a:srgbClr val="C00000"/>
                </a:solidFill>
              </a:rPr>
              <a:t>  6% FEDER</a:t>
            </a:r>
          </a:p>
          <a:p>
            <a:endParaRPr lang="hu-HU" sz="200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5902559" y="4797152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FF5050"/>
                </a:solidFill>
              </a:rPr>
              <a:t>D</a:t>
            </a:r>
            <a:r>
              <a:rPr lang="en-GB" sz="1400" dirty="0" err="1">
                <a:solidFill>
                  <a:srgbClr val="FF5050"/>
                </a:solidFill>
              </a:rPr>
              <a:t>esignación</a:t>
            </a:r>
            <a:r>
              <a:rPr lang="en-GB" sz="1400" dirty="0">
                <a:solidFill>
                  <a:srgbClr val="FF5050"/>
                </a:solidFill>
              </a:rPr>
              <a:t> </a:t>
            </a:r>
            <a:r>
              <a:rPr lang="en-GB" sz="1400" dirty="0" smtClean="0">
                <a:solidFill>
                  <a:srgbClr val="FF5050"/>
                </a:solidFill>
              </a:rPr>
              <a:t>OI </a:t>
            </a:r>
            <a:r>
              <a:rPr lang="en-GB" sz="1400" dirty="0">
                <a:solidFill>
                  <a:srgbClr val="FF5050"/>
                </a:solidFill>
              </a:rPr>
              <a:t>no </a:t>
            </a:r>
            <a:r>
              <a:rPr lang="en-GB" sz="1400" dirty="0" err="1">
                <a:solidFill>
                  <a:srgbClr val="FF5050"/>
                </a:solidFill>
              </a:rPr>
              <a:t>es</a:t>
            </a:r>
            <a:r>
              <a:rPr lang="en-GB" sz="1400" dirty="0">
                <a:solidFill>
                  <a:srgbClr val="FF5050"/>
                </a:solidFill>
              </a:rPr>
              <a:t> </a:t>
            </a:r>
            <a:r>
              <a:rPr lang="en-GB" sz="1400" dirty="0" err="1">
                <a:solidFill>
                  <a:srgbClr val="FF5050"/>
                </a:solidFill>
              </a:rPr>
              <a:t>obligatoria</a:t>
            </a:r>
            <a:r>
              <a:rPr lang="en-GB" sz="1400" dirty="0">
                <a:solidFill>
                  <a:srgbClr val="FF5050"/>
                </a:solidFill>
              </a:rPr>
              <a:t>, </a:t>
            </a:r>
            <a:r>
              <a:rPr lang="en-GB" sz="1400" dirty="0" err="1">
                <a:solidFill>
                  <a:srgbClr val="FF5050"/>
                </a:solidFill>
              </a:rPr>
              <a:t>pero</a:t>
            </a:r>
            <a:r>
              <a:rPr lang="en-GB" sz="1400" dirty="0">
                <a:solidFill>
                  <a:srgbClr val="FF5050"/>
                </a:solidFill>
              </a:rPr>
              <a:t> </a:t>
            </a:r>
            <a:r>
              <a:rPr lang="en-GB" sz="1400" dirty="0" err="1">
                <a:solidFill>
                  <a:srgbClr val="FF5050"/>
                </a:solidFill>
              </a:rPr>
              <a:t>los</a:t>
            </a:r>
            <a:r>
              <a:rPr lang="en-GB" sz="1400" dirty="0">
                <a:solidFill>
                  <a:srgbClr val="FF5050"/>
                </a:solidFill>
              </a:rPr>
              <a:t> requisites </a:t>
            </a:r>
            <a:r>
              <a:rPr lang="en-GB" sz="1400" dirty="0" err="1">
                <a:solidFill>
                  <a:srgbClr val="FF5050"/>
                </a:solidFill>
              </a:rPr>
              <a:t>mínimos</a:t>
            </a:r>
            <a:r>
              <a:rPr lang="en-GB" sz="1400" dirty="0">
                <a:solidFill>
                  <a:srgbClr val="FF5050"/>
                </a:solidFill>
              </a:rPr>
              <a:t> para el </a:t>
            </a:r>
            <a:r>
              <a:rPr lang="en-GB" sz="1400" dirty="0" err="1">
                <a:solidFill>
                  <a:srgbClr val="FF5050"/>
                </a:solidFill>
              </a:rPr>
              <a:t>desarrollo</a:t>
            </a:r>
            <a:r>
              <a:rPr lang="en-GB" sz="1400" dirty="0">
                <a:solidFill>
                  <a:srgbClr val="FF5050"/>
                </a:solidFill>
              </a:rPr>
              <a:t> territorial </a:t>
            </a:r>
            <a:r>
              <a:rPr lang="en-GB" sz="1400" dirty="0" err="1">
                <a:solidFill>
                  <a:srgbClr val="FF5050"/>
                </a:solidFill>
              </a:rPr>
              <a:t>integrado</a:t>
            </a:r>
            <a:r>
              <a:rPr lang="en-GB" sz="1400" dirty="0">
                <a:solidFill>
                  <a:srgbClr val="FF5050"/>
                </a:solidFill>
              </a:rPr>
              <a:t> </a:t>
            </a:r>
            <a:r>
              <a:rPr lang="en-GB" sz="1400" dirty="0" err="1">
                <a:solidFill>
                  <a:srgbClr val="FF5050"/>
                </a:solidFill>
              </a:rPr>
              <a:t>deben</a:t>
            </a:r>
            <a:r>
              <a:rPr lang="en-GB" sz="1400" dirty="0">
                <a:solidFill>
                  <a:srgbClr val="FF5050"/>
                </a:solidFill>
              </a:rPr>
              <a:t> </a:t>
            </a:r>
            <a:r>
              <a:rPr lang="en-GB" sz="1400" dirty="0" err="1">
                <a:solidFill>
                  <a:srgbClr val="FF5050"/>
                </a:solidFill>
              </a:rPr>
              <a:t>aplicarse</a:t>
            </a:r>
            <a:r>
              <a:rPr lang="en-GB" sz="1400" dirty="0">
                <a:solidFill>
                  <a:srgbClr val="FF5050"/>
                </a:solidFill>
              </a:rPr>
              <a:t> ! </a:t>
            </a:r>
            <a:endParaRPr lang="en-GB" sz="1400" b="1" dirty="0">
              <a:solidFill>
                <a:srgbClr val="FF5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7152"/>
            <a:ext cx="927546" cy="92754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58795" y="251565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altLang="nl-NL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kern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r>
              <a:rPr lang="fr-BE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kern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Político</a:t>
            </a:r>
            <a:r>
              <a:rPr lang="fr-BE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</a:t>
            </a:r>
            <a:br>
              <a:rPr lang="fr-BE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kern="0" dirty="0">
                <a:solidFill>
                  <a:schemeClr val="tx1"/>
                </a:solidFill>
                <a:latin typeface="+mn-lt"/>
              </a:rPr>
              <a:t>El </a:t>
            </a:r>
            <a:r>
              <a:rPr lang="fr-BE" i="1" kern="0" dirty="0" err="1">
                <a:solidFill>
                  <a:schemeClr val="tx1"/>
                </a:solidFill>
                <a:latin typeface="+mn-lt"/>
              </a:rPr>
              <a:t>Objetivo</a:t>
            </a:r>
            <a:endParaRPr lang="fr-BE" i="1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7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58795" y="1398995"/>
            <a:ext cx="8425184" cy="936625"/>
          </a:xfrm>
        </p:spPr>
        <p:txBody>
          <a:bodyPr/>
          <a:lstStyle/>
          <a:p>
            <a:pPr marL="0"/>
            <a:r>
              <a:rPr lang="en-GB" sz="2200" dirty="0"/>
              <a:t>¿</a:t>
            </a:r>
            <a:r>
              <a:rPr lang="en-GB" sz="2200" dirty="0" err="1"/>
              <a:t>Qué</a:t>
            </a:r>
            <a:r>
              <a:rPr lang="en-GB" sz="2200" dirty="0"/>
              <a:t> </a:t>
            </a:r>
            <a:r>
              <a:rPr lang="en-GB" sz="2200" dirty="0" err="1"/>
              <a:t>es</a:t>
            </a:r>
            <a:r>
              <a:rPr lang="en-GB" sz="2200" dirty="0"/>
              <a:t> un </a:t>
            </a:r>
            <a:r>
              <a:rPr lang="en-GB" sz="2200" dirty="0" err="1"/>
              <a:t>foco</a:t>
            </a:r>
            <a:r>
              <a:rPr lang="en-GB" sz="2200" dirty="0"/>
              <a:t> </a:t>
            </a:r>
            <a:r>
              <a:rPr lang="en-GB" sz="2200" dirty="0" err="1"/>
              <a:t>urbano</a:t>
            </a:r>
            <a:r>
              <a:rPr lang="en-GB" sz="2200" dirty="0"/>
              <a:t>? </a:t>
            </a:r>
            <a:r>
              <a:rPr lang="en-GB" sz="2200" i="1" dirty="0"/>
              <a:t>(nuevo CPR </a:t>
            </a:r>
            <a:r>
              <a:rPr lang="en-GB" sz="2200" i="1" dirty="0" err="1"/>
              <a:t>Anexo</a:t>
            </a:r>
            <a:r>
              <a:rPr lang="en-GB" sz="2200" i="1" dirty="0"/>
              <a:t> 1)</a:t>
            </a:r>
            <a:endParaRPr lang="en-GB" altLang="en-US" sz="2200" i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560" y="2204282"/>
            <a:ext cx="4680520" cy="4177046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s-ES" dirty="0">
                <a:solidFill>
                  <a:schemeClr val="bg2"/>
                </a:solidFill>
              </a:rPr>
              <a:t>Intervenciones dirigidas a: </a:t>
            </a:r>
          </a:p>
          <a:p>
            <a:pPr>
              <a:spcAft>
                <a:spcPts val="900"/>
              </a:spcAft>
            </a:pPr>
            <a:r>
              <a:rPr lang="es-ES" sz="2000" b="1" i="0" dirty="0">
                <a:solidFill>
                  <a:schemeClr val="bg2"/>
                </a:solidFill>
              </a:rPr>
              <a:t>Barrios Urbanos</a:t>
            </a:r>
          </a:p>
          <a:p>
            <a:pPr>
              <a:spcAft>
                <a:spcPts val="900"/>
              </a:spcAft>
            </a:pPr>
            <a:r>
              <a:rPr lang="es-ES" sz="2000" b="1" i="0" dirty="0">
                <a:solidFill>
                  <a:schemeClr val="bg2"/>
                </a:solidFill>
              </a:rPr>
              <a:t>Unidad Administrativa de ciudad, pueblo o suburbio</a:t>
            </a:r>
          </a:p>
          <a:p>
            <a:pPr>
              <a:spcAft>
                <a:spcPts val="900"/>
              </a:spcAft>
            </a:pPr>
            <a:r>
              <a:rPr lang="es-ES" sz="2000" b="1" i="0" dirty="0">
                <a:solidFill>
                  <a:schemeClr val="bg2"/>
                </a:solidFill>
              </a:rPr>
              <a:t>Área Funcional </a:t>
            </a:r>
            <a:r>
              <a:rPr lang="es-ES" sz="2000" i="0" dirty="0">
                <a:solidFill>
                  <a:schemeClr val="bg2"/>
                </a:solidFill>
              </a:rPr>
              <a:t> </a:t>
            </a:r>
            <a:r>
              <a:rPr lang="es-ES" sz="2000" b="1" i="0" dirty="0">
                <a:solidFill>
                  <a:schemeClr val="bg2"/>
                </a:solidFill>
              </a:rPr>
              <a:t>Urbana </a:t>
            </a:r>
            <a:r>
              <a:rPr lang="es-ES" sz="2000" i="0" dirty="0">
                <a:solidFill>
                  <a:schemeClr val="bg2"/>
                </a:solidFill>
              </a:rPr>
              <a:t>(puede cubrir también todas las acciones para promover la </a:t>
            </a:r>
            <a:r>
              <a:rPr lang="es-ES" sz="2000" b="1" i="0" dirty="0">
                <a:solidFill>
                  <a:schemeClr val="bg2"/>
                </a:solidFill>
              </a:rPr>
              <a:t>conexión urbana-rural)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s-ES" sz="2000" i="0" dirty="0">
                <a:solidFill>
                  <a:schemeClr val="bg2"/>
                </a:solidFill>
              </a:rPr>
              <a:t>El foco territorial será medido a través de los mecanismos de monitoreo de entregables. </a:t>
            </a:r>
          </a:p>
        </p:txBody>
      </p:sp>
      <p:pic>
        <p:nvPicPr>
          <p:cNvPr id="1026" name="Picture 2" descr="http://ec.europa.eu/eurostat/statistics-explained/images/c/c4/City_Figur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-1634"/>
          <a:stretch/>
        </p:blipFill>
        <p:spPr bwMode="auto">
          <a:xfrm>
            <a:off x="5304858" y="2192564"/>
            <a:ext cx="38164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.europa.eu/eurostat/statistics-explained/images/4/43/Functinal_urban_are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5794"/>
          <a:stretch/>
        </p:blipFill>
        <p:spPr bwMode="auto">
          <a:xfrm>
            <a:off x="5232850" y="3789040"/>
            <a:ext cx="3888432" cy="19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58795" y="251565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altLang="nl-NL" kern="0" dirty="0">
                <a:solidFill>
                  <a:schemeClr val="tx1"/>
                </a:solidFill>
              </a:rPr>
              <a:t> </a:t>
            </a:r>
            <a:r>
              <a:rPr lang="fr-BE" kern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r>
              <a:rPr lang="fr-BE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kern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Político</a:t>
            </a:r>
            <a:r>
              <a:rPr lang="fr-BE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</a:t>
            </a:r>
            <a:br>
              <a:rPr lang="fr-BE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kern="0" dirty="0">
                <a:solidFill>
                  <a:schemeClr val="tx1"/>
                </a:solidFill>
              </a:rPr>
              <a:t>El </a:t>
            </a:r>
            <a:r>
              <a:rPr lang="fr-BE" i="1" kern="0" dirty="0" err="1">
                <a:solidFill>
                  <a:schemeClr val="tx1"/>
                </a:solidFill>
              </a:rPr>
              <a:t>Objetivo</a:t>
            </a:r>
            <a:endParaRPr lang="fr-BE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1565"/>
            <a:ext cx="8229600" cy="936625"/>
          </a:xfrm>
        </p:spPr>
        <p:txBody>
          <a:bodyPr/>
          <a:lstStyle/>
          <a:p>
            <a:pPr algn="ctr"/>
            <a:r>
              <a:rPr lang="en-GB" altLang="nl-NL" dirty="0"/>
              <a:t>  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Político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</a:t>
            </a:r>
            <a:b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i="1" dirty="0"/>
              <a:t>El </a:t>
            </a:r>
            <a:r>
              <a:rPr lang="en-GB" i="1" dirty="0" err="1"/>
              <a:t>método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i="0" dirty="0">
                <a:solidFill>
                  <a:schemeClr val="bg2"/>
                </a:solidFill>
              </a:rPr>
              <a:t>Requisitos mínimos para operativizar el apoyo al Desarrollo territorial integrado. (CPR Art 23 &amp; Art 25-28 </a:t>
            </a:r>
            <a:r>
              <a:rPr lang="es-ES" sz="2000" i="0" dirty="0" err="1">
                <a:solidFill>
                  <a:schemeClr val="bg2"/>
                </a:solidFill>
              </a:rPr>
              <a:t>for</a:t>
            </a:r>
            <a:r>
              <a:rPr lang="es-ES" sz="2000" i="0" dirty="0">
                <a:solidFill>
                  <a:schemeClr val="bg2"/>
                </a:solidFill>
              </a:rPr>
              <a:t> CLLD):</a:t>
            </a:r>
          </a:p>
          <a:p>
            <a:pPr marL="0" indent="0" algn="just">
              <a:buNone/>
            </a:pPr>
            <a:endParaRPr lang="es-ES" sz="2000" i="0" dirty="0">
              <a:solidFill>
                <a:schemeClr val="bg2"/>
              </a:solidFill>
            </a:endParaRPr>
          </a:p>
          <a:p>
            <a:pPr algn="just">
              <a:spcAft>
                <a:spcPts val="900"/>
              </a:spcAft>
            </a:pPr>
            <a:r>
              <a:rPr lang="es-ES" sz="2000" i="0" u="sng" dirty="0">
                <a:solidFill>
                  <a:schemeClr val="bg2"/>
                </a:solidFill>
              </a:rPr>
              <a:t>Requisito mínimo 1</a:t>
            </a:r>
            <a:r>
              <a:rPr lang="es-ES" sz="2000" i="0" dirty="0">
                <a:solidFill>
                  <a:schemeClr val="bg2"/>
                </a:solidFill>
              </a:rPr>
              <a:t>: Intervenciones vinculadas a </a:t>
            </a:r>
            <a:r>
              <a:rPr lang="es-ES" sz="2000" b="1" i="0" u="sng" dirty="0">
                <a:solidFill>
                  <a:schemeClr val="tx1"/>
                </a:solidFill>
              </a:rPr>
              <a:t>estrategias locales o territoriales</a:t>
            </a:r>
            <a:r>
              <a:rPr lang="es-ES" sz="2000" b="1" i="0" dirty="0">
                <a:solidFill>
                  <a:schemeClr val="bg2"/>
                </a:solidFill>
              </a:rPr>
              <a:t> </a:t>
            </a:r>
            <a:r>
              <a:rPr lang="es-ES" sz="2000" i="0" dirty="0">
                <a:solidFill>
                  <a:schemeClr val="bg2"/>
                </a:solidFill>
              </a:rPr>
              <a:t>(definición de las áreas objetivo según necesidades, intervenciones localmente coordinadas a través de </a:t>
            </a:r>
            <a:r>
              <a:rPr lang="es-ES" sz="2000" b="1" i="0" dirty="0">
                <a:solidFill>
                  <a:schemeClr val="bg2"/>
                </a:solidFill>
              </a:rPr>
              <a:t>enfoque integrado</a:t>
            </a:r>
            <a:r>
              <a:rPr lang="es-ES" sz="2000" i="0" dirty="0">
                <a:solidFill>
                  <a:schemeClr val="bg2"/>
                </a:solidFill>
              </a:rPr>
              <a:t>)</a:t>
            </a:r>
          </a:p>
          <a:p>
            <a:pPr algn="just">
              <a:spcAft>
                <a:spcPts val="900"/>
              </a:spcAft>
            </a:pPr>
            <a:r>
              <a:rPr lang="es-ES" sz="2000" i="0" u="sng" dirty="0">
                <a:solidFill>
                  <a:schemeClr val="bg2"/>
                </a:solidFill>
              </a:rPr>
              <a:t>Requisito mínimo 2</a:t>
            </a:r>
            <a:r>
              <a:rPr lang="es-ES" sz="2000" i="0" dirty="0">
                <a:solidFill>
                  <a:schemeClr val="bg2"/>
                </a:solidFill>
              </a:rPr>
              <a:t>: entidad relevante local o territorial deberá estar involucrada en la selección de operaciones (multi nivel, opcional liderada por la comunidad) y asegurar a nivel local </a:t>
            </a:r>
            <a:r>
              <a:rPr lang="es-ES" sz="2000" b="1" i="0" u="sng" dirty="0">
                <a:solidFill>
                  <a:schemeClr val="tx1"/>
                </a:solidFill>
              </a:rPr>
              <a:t>partenariados con actores relevantes</a:t>
            </a:r>
            <a:endParaRPr lang="es-ES" b="1" u="sng" dirty="0">
              <a:solidFill>
                <a:schemeClr val="tx1"/>
              </a:solidFill>
            </a:endParaRPr>
          </a:p>
          <a:p>
            <a:pPr lvl="1"/>
            <a:endParaRPr lang="fr-BE" dirty="0"/>
          </a:p>
          <a:p>
            <a:pPr marL="0" indent="0">
              <a:buNone/>
            </a:pPr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8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71960" y="1412255"/>
            <a:ext cx="8425184" cy="936625"/>
          </a:xfrm>
        </p:spPr>
        <p:txBody>
          <a:bodyPr/>
          <a:lstStyle/>
          <a:p>
            <a:pPr algn="ctr"/>
            <a:r>
              <a:rPr lang="en-GB" sz="2400" dirty="0"/>
              <a:t>¿</a:t>
            </a:r>
            <a:r>
              <a:rPr lang="en-GB" sz="2400" dirty="0" err="1"/>
              <a:t>Qué</a:t>
            </a:r>
            <a:r>
              <a:rPr lang="en-GB" sz="2400" dirty="0"/>
              <a:t> es un </a:t>
            </a:r>
            <a:r>
              <a:rPr lang="en-GB" sz="2400" dirty="0" err="1"/>
              <a:t>enfoque</a:t>
            </a:r>
            <a:r>
              <a:rPr lang="en-GB" sz="2400" dirty="0"/>
              <a:t> </a:t>
            </a:r>
            <a:r>
              <a:rPr lang="en-GB" sz="2400" dirty="0" err="1"/>
              <a:t>integrado</a:t>
            </a:r>
            <a:r>
              <a:rPr lang="en-GB" sz="2400" dirty="0"/>
              <a:t>?</a:t>
            </a:r>
            <a:endParaRPr lang="en-GB" altLang="en-US" sz="28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42327" y="2348880"/>
            <a:ext cx="7848872" cy="3888532"/>
          </a:xfrm>
        </p:spPr>
        <p:txBody>
          <a:bodyPr/>
          <a:lstStyle/>
          <a:p>
            <a:pPr marL="5715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Un </a:t>
            </a:r>
            <a:r>
              <a:rPr lang="en-GB" b="1" u="sng" dirty="0" err="1">
                <a:solidFill>
                  <a:schemeClr val="tx1"/>
                </a:solidFill>
              </a:rPr>
              <a:t>enfoque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en-GB" b="1" u="sng" dirty="0" err="1">
                <a:solidFill>
                  <a:schemeClr val="tx1"/>
                </a:solidFill>
              </a:rPr>
              <a:t>estratégico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que </a:t>
            </a:r>
            <a:r>
              <a:rPr lang="en-GB" dirty="0" err="1">
                <a:solidFill>
                  <a:schemeClr val="bg2"/>
                </a:solidFill>
              </a:rPr>
              <a:t>combina</a:t>
            </a:r>
            <a:r>
              <a:rPr lang="en-GB" dirty="0">
                <a:solidFill>
                  <a:schemeClr val="bg2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chemeClr val="bg2"/>
                </a:solidFill>
              </a:rPr>
              <a:t>Enfoque</a:t>
            </a:r>
            <a:r>
              <a:rPr lang="en-GB" dirty="0">
                <a:solidFill>
                  <a:schemeClr val="bg2"/>
                </a:solidFill>
              </a:rPr>
              <a:t> Multi-sectorial</a:t>
            </a: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chemeClr val="bg2"/>
                </a:solidFill>
              </a:rPr>
              <a:t>Enfoque</a:t>
            </a:r>
            <a:r>
              <a:rPr lang="en-GB" dirty="0">
                <a:solidFill>
                  <a:schemeClr val="bg2"/>
                </a:solidFill>
              </a:rPr>
              <a:t> Multi-</a:t>
            </a:r>
            <a:r>
              <a:rPr lang="en-GB" dirty="0" err="1">
                <a:solidFill>
                  <a:schemeClr val="bg2"/>
                </a:solidFill>
              </a:rPr>
              <a:t>nivel</a:t>
            </a:r>
            <a:r>
              <a:rPr lang="en-GB" dirty="0">
                <a:solidFill>
                  <a:schemeClr val="bg2"/>
                </a:solidFill>
              </a:rPr>
              <a:t> de </a:t>
            </a:r>
            <a:r>
              <a:rPr lang="en-GB" dirty="0" err="1">
                <a:solidFill>
                  <a:schemeClr val="bg2"/>
                </a:solidFill>
              </a:rPr>
              <a:t>gobernanza</a:t>
            </a:r>
            <a:endParaRPr lang="en-GB" sz="1200" b="0" i="1" dirty="0">
              <a:solidFill>
                <a:schemeClr val="bg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chemeClr val="bg2"/>
                </a:solidFill>
              </a:rPr>
              <a:t>Enfoque</a:t>
            </a:r>
            <a:r>
              <a:rPr lang="en-GB" dirty="0">
                <a:solidFill>
                  <a:schemeClr val="bg2"/>
                </a:solidFill>
              </a:rPr>
              <a:t> Multi-actor</a:t>
            </a:r>
            <a:endParaRPr lang="en-GB" sz="1400" b="0" i="1" dirty="0">
              <a:solidFill>
                <a:schemeClr val="bg2"/>
              </a:solidFill>
            </a:endParaRPr>
          </a:p>
          <a:p>
            <a:pPr lvl="1"/>
            <a:endParaRPr lang="en-GB" dirty="0">
              <a:solidFill>
                <a:schemeClr val="bg2"/>
              </a:solidFill>
            </a:endParaRPr>
          </a:p>
          <a:p>
            <a:pPr marL="400050" lvl="1" indent="0">
              <a:buNone/>
            </a:pPr>
            <a:r>
              <a:rPr lang="en-GB" b="0" i="1" dirty="0">
                <a:solidFill>
                  <a:schemeClr val="bg2"/>
                </a:solidFill>
              </a:rPr>
              <a:t>+ </a:t>
            </a:r>
            <a:r>
              <a:rPr lang="en-GB" b="0" i="1" dirty="0" err="1">
                <a:solidFill>
                  <a:schemeClr val="bg2"/>
                </a:solidFill>
              </a:rPr>
              <a:t>Enfoque</a:t>
            </a:r>
            <a:r>
              <a:rPr lang="en-GB" b="0" i="1" dirty="0">
                <a:solidFill>
                  <a:schemeClr val="bg2"/>
                </a:solidFill>
              </a:rPr>
              <a:t> de </a:t>
            </a:r>
            <a:r>
              <a:rPr lang="en-GB" b="0" i="1" dirty="0" err="1">
                <a:solidFill>
                  <a:schemeClr val="bg2"/>
                </a:solidFill>
              </a:rPr>
              <a:t>área</a:t>
            </a:r>
            <a:r>
              <a:rPr lang="en-GB" b="0" i="1" dirty="0">
                <a:solidFill>
                  <a:schemeClr val="bg2"/>
                </a:solidFill>
              </a:rPr>
              <a:t> </a:t>
            </a:r>
            <a:r>
              <a:rPr lang="en-GB" b="0" i="1" dirty="0" err="1">
                <a:solidFill>
                  <a:schemeClr val="bg2"/>
                </a:solidFill>
              </a:rPr>
              <a:t>funcional</a:t>
            </a:r>
            <a:endParaRPr lang="en-GB" b="0" i="1" dirty="0">
              <a:solidFill>
                <a:schemeClr val="bg2"/>
              </a:solidFill>
            </a:endParaRPr>
          </a:p>
          <a:p>
            <a:pPr marL="400050" lvl="1" indent="0">
              <a:buNone/>
            </a:pPr>
            <a:r>
              <a:rPr lang="en-GB" b="0" i="1" dirty="0">
                <a:solidFill>
                  <a:schemeClr val="bg2"/>
                </a:solidFill>
              </a:rPr>
              <a:t>+ </a:t>
            </a:r>
            <a:r>
              <a:rPr lang="es-ES" b="0" i="1" dirty="0">
                <a:solidFill>
                  <a:schemeClr val="bg2"/>
                </a:solidFill>
              </a:rPr>
              <a:t>Enfoque dirigido por la comunidad</a:t>
            </a:r>
            <a:endParaRPr lang="hu-HU" sz="2000" i="0" dirty="0">
              <a:solidFill>
                <a:schemeClr val="bg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D99ECD-B303-4B6D-99CA-3FB07FE61A0E}"/>
              </a:ext>
            </a:extLst>
          </p:cNvPr>
          <p:cNvSpPr txBox="1">
            <a:spLocks/>
          </p:cNvSpPr>
          <p:nvPr/>
        </p:nvSpPr>
        <p:spPr bwMode="auto">
          <a:xfrm>
            <a:off x="467544" y="251565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s-ES" alt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Político </a:t>
            </a:r>
            <a:r>
              <a:rPr lang="fr-BE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br>
              <a:rPr lang="fr-BE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i="1" kern="0" dirty="0">
                <a:solidFill>
                  <a:schemeClr val="tx1"/>
                </a:solidFill>
              </a:rPr>
              <a:t>El </a:t>
            </a:r>
            <a:r>
              <a:rPr lang="en-GB" i="1" kern="0" dirty="0" err="1">
                <a:solidFill>
                  <a:schemeClr val="tx1"/>
                </a:solidFill>
              </a:rPr>
              <a:t>método</a:t>
            </a:r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1565"/>
            <a:ext cx="8229600" cy="936625"/>
          </a:xfrm>
        </p:spPr>
        <p:txBody>
          <a:bodyPr/>
          <a:lstStyle/>
          <a:p>
            <a:pPr algn="ctr"/>
            <a:r>
              <a:rPr lang="es-ES" alt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</a:t>
            </a:r>
            <a:r>
              <a:rPr lang="es-ES" alt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Político 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i="1" dirty="0"/>
              <a:t>Las </a:t>
            </a:r>
            <a:r>
              <a:rPr lang="en-GB" i="1" dirty="0" err="1"/>
              <a:t>herramientas</a:t>
            </a:r>
            <a:r>
              <a:rPr lang="en-GB" i="1" dirty="0"/>
              <a:t> </a:t>
            </a:r>
            <a:r>
              <a:rPr lang="en-GB" i="1" dirty="0" err="1"/>
              <a:t>territoriales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0" indent="0" algn="just">
              <a:spcAft>
                <a:spcPts val="900"/>
              </a:spcAft>
              <a:buNone/>
            </a:pPr>
            <a:r>
              <a:rPr lang="es-ES" sz="2200" i="0" dirty="0">
                <a:solidFill>
                  <a:schemeClr val="bg2"/>
                </a:solidFill>
              </a:rPr>
              <a:t>Apoyo de los Fondos al desarrollo territorial y local integrado a través de: </a:t>
            </a:r>
          </a:p>
          <a:p>
            <a:pPr algn="just">
              <a:spcAft>
                <a:spcPts val="900"/>
              </a:spcAft>
            </a:pPr>
            <a:r>
              <a:rPr lang="es-ES" sz="1900" b="1" i="0" dirty="0">
                <a:solidFill>
                  <a:schemeClr val="tx1"/>
                </a:solidFill>
              </a:rPr>
              <a:t>Otra herramienta territorial</a:t>
            </a:r>
            <a:r>
              <a:rPr lang="es-ES" sz="1900" b="1" i="0" dirty="0">
                <a:solidFill>
                  <a:schemeClr val="bg2"/>
                </a:solidFill>
              </a:rPr>
              <a:t>: </a:t>
            </a:r>
            <a:r>
              <a:rPr lang="es-ES" sz="1900" i="0" dirty="0" smtClean="0">
                <a:solidFill>
                  <a:schemeClr val="bg2"/>
                </a:solidFill>
              </a:rPr>
              <a:t>Sólo </a:t>
            </a:r>
            <a:r>
              <a:rPr lang="es-ES" sz="1900" i="0" dirty="0">
                <a:solidFill>
                  <a:schemeClr val="bg2"/>
                </a:solidFill>
              </a:rPr>
              <a:t>permitida cuando una estrategia territorial recibe </a:t>
            </a:r>
            <a:r>
              <a:rPr lang="es-ES" sz="1900" i="0" dirty="0" smtClean="0">
                <a:solidFill>
                  <a:schemeClr val="bg2"/>
                </a:solidFill>
              </a:rPr>
              <a:t>financiación </a:t>
            </a:r>
            <a:r>
              <a:rPr lang="es-ES" sz="1900" i="0" dirty="0">
                <a:solidFill>
                  <a:schemeClr val="bg2"/>
                </a:solidFill>
              </a:rPr>
              <a:t>solo </a:t>
            </a:r>
            <a:r>
              <a:rPr lang="es-ES" sz="1900" i="0" u="sng" dirty="0">
                <a:solidFill>
                  <a:schemeClr val="bg2"/>
                </a:solidFill>
              </a:rPr>
              <a:t>a través de una prioridad o programa del PO5 </a:t>
            </a:r>
            <a:r>
              <a:rPr lang="es-ES" sz="1900" i="0" dirty="0">
                <a:solidFill>
                  <a:schemeClr val="bg2"/>
                </a:solidFill>
              </a:rPr>
              <a:t>(CPR Art 22 (c))</a:t>
            </a:r>
            <a:endParaRPr lang="es-ES" sz="1900" dirty="0">
              <a:solidFill>
                <a:schemeClr val="bg2"/>
              </a:solidFill>
            </a:endParaRPr>
          </a:p>
          <a:p>
            <a:pPr algn="just">
              <a:spcAft>
                <a:spcPts val="900"/>
              </a:spcAft>
            </a:pPr>
            <a:r>
              <a:rPr lang="es-ES" sz="1900" b="1" i="0" dirty="0">
                <a:solidFill>
                  <a:schemeClr val="tx1"/>
                </a:solidFill>
              </a:rPr>
              <a:t>ITI</a:t>
            </a:r>
            <a:r>
              <a:rPr lang="es-ES" sz="1900" b="1" i="0" dirty="0">
                <a:solidFill>
                  <a:schemeClr val="bg2"/>
                </a:solidFill>
              </a:rPr>
              <a:t>: </a:t>
            </a:r>
            <a:r>
              <a:rPr lang="es-ES" sz="1900" i="0" dirty="0">
                <a:solidFill>
                  <a:schemeClr val="bg2"/>
                </a:solidFill>
              </a:rPr>
              <a:t>Necesaria cuando una estrategia territorial recibe financiación a través de </a:t>
            </a:r>
            <a:r>
              <a:rPr lang="es-ES" sz="1900" i="0" u="sng" dirty="0">
                <a:solidFill>
                  <a:schemeClr val="bg2"/>
                </a:solidFill>
              </a:rPr>
              <a:t>múltiples prioridades </a:t>
            </a:r>
            <a:r>
              <a:rPr lang="es-ES" sz="1900" i="0" dirty="0">
                <a:solidFill>
                  <a:schemeClr val="bg2"/>
                </a:solidFill>
              </a:rPr>
              <a:t>o incluso de programas, fondos o </a:t>
            </a:r>
            <a:r>
              <a:rPr lang="es-ES" sz="1900" i="0" dirty="0" err="1">
                <a:solidFill>
                  <a:schemeClr val="bg2"/>
                </a:solidFill>
              </a:rPr>
              <a:t>POs</a:t>
            </a:r>
            <a:r>
              <a:rPr lang="es-ES" sz="1900" i="0" dirty="0">
                <a:solidFill>
                  <a:schemeClr val="bg2"/>
                </a:solidFill>
              </a:rPr>
              <a:t> </a:t>
            </a:r>
            <a:r>
              <a:rPr lang="es-ES" sz="1900" i="0" u="sng" dirty="0">
                <a:solidFill>
                  <a:schemeClr val="bg2"/>
                </a:solidFill>
              </a:rPr>
              <a:t>(no exclusivamente  PO5)</a:t>
            </a:r>
            <a:r>
              <a:rPr lang="es-ES" sz="1900" i="0" dirty="0">
                <a:solidFill>
                  <a:schemeClr val="bg2"/>
                </a:solidFill>
              </a:rPr>
              <a:t>, (CPR Art 24)</a:t>
            </a:r>
          </a:p>
          <a:p>
            <a:pPr algn="just"/>
            <a:r>
              <a:rPr lang="es-ES" sz="1900" b="1" i="0" dirty="0">
                <a:solidFill>
                  <a:schemeClr val="tx1"/>
                </a:solidFill>
              </a:rPr>
              <a:t>CLLD</a:t>
            </a:r>
            <a:r>
              <a:rPr lang="es-ES" sz="1900" b="1" i="0" dirty="0">
                <a:solidFill>
                  <a:schemeClr val="bg2"/>
                </a:solidFill>
              </a:rPr>
              <a:t>: </a:t>
            </a:r>
            <a:r>
              <a:rPr lang="es-ES" sz="1900" i="0" dirty="0">
                <a:solidFill>
                  <a:schemeClr val="bg2"/>
                </a:solidFill>
              </a:rPr>
              <a:t>Método específico de entregables para mejorar el enfoque participativo (CPR Art 25-28)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1900" b="0" i="1" dirty="0">
                <a:solidFill>
                  <a:schemeClr val="bg2"/>
                </a:solidFill>
              </a:rPr>
              <a:t>Herramientas territoriales desarrolladas </a:t>
            </a:r>
            <a:r>
              <a:rPr lang="es-ES" sz="1900" b="0" i="1" dirty="0" smtClean="0">
                <a:solidFill>
                  <a:schemeClr val="bg2"/>
                </a:solidFill>
              </a:rPr>
              <a:t>a nivel nacional </a:t>
            </a:r>
            <a:r>
              <a:rPr lang="es-ES" sz="1900" b="0" i="1" dirty="0">
                <a:solidFill>
                  <a:schemeClr val="bg2"/>
                </a:solidFill>
              </a:rPr>
              <a:t>son posibles </a:t>
            </a:r>
            <a:r>
              <a:rPr lang="es-ES" sz="1900" b="0" i="1" dirty="0" smtClean="0">
                <a:solidFill>
                  <a:schemeClr val="bg2"/>
                </a:solidFill>
              </a:rPr>
              <a:t>sólo </a:t>
            </a:r>
            <a:r>
              <a:rPr lang="es-ES" sz="1900" b="0" i="1" dirty="0">
                <a:solidFill>
                  <a:schemeClr val="bg2"/>
                </a:solidFill>
              </a:rPr>
              <a:t>bajo el PO5. Deberán cumplir con los requisitos mínimos.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1900" b="0" i="1" dirty="0">
                <a:solidFill>
                  <a:schemeClr val="bg2"/>
                </a:solidFill>
              </a:rPr>
              <a:t>CLLD e ITI también disponibles fuera de PO5</a:t>
            </a:r>
          </a:p>
          <a:p>
            <a:endParaRPr lang="es-ES" sz="2200" i="0" dirty="0"/>
          </a:p>
          <a:p>
            <a:pPr marL="0" indent="0">
              <a:buNone/>
            </a:pPr>
            <a:endParaRPr lang="fr-BE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5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/>
          <p:nvPr/>
        </p:nvSpPr>
        <p:spPr>
          <a:xfrm>
            <a:off x="4367303" y="3789040"/>
            <a:ext cx="1880005" cy="1838831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s-ES" sz="1800" b="0"/>
          </a:p>
        </p:txBody>
      </p:sp>
      <p:sp>
        <p:nvSpPr>
          <p:cNvPr id="70" name="Oval 69"/>
          <p:cNvSpPr/>
          <p:nvPr/>
        </p:nvSpPr>
        <p:spPr>
          <a:xfrm rot="3556921">
            <a:off x="3120039" y="3639172"/>
            <a:ext cx="1173272" cy="1985242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s-E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86" y="275573"/>
            <a:ext cx="8229600" cy="936625"/>
          </a:xfrm>
        </p:spPr>
        <p:txBody>
          <a:bodyPr/>
          <a:lstStyle/>
          <a:p>
            <a:pPr algn="ctr"/>
            <a:r>
              <a:rPr lang="es-ES" alt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Político 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b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err="1" smtClean="0"/>
              <a:t>Concentración</a:t>
            </a:r>
            <a:r>
              <a:rPr lang="en-GB" dirty="0" smtClean="0"/>
              <a:t> </a:t>
            </a:r>
            <a:r>
              <a:rPr lang="en-GB" dirty="0" err="1"/>
              <a:t>Temática</a:t>
            </a:r>
            <a:r>
              <a:rPr lang="en-GB" dirty="0"/>
              <a:t> y </a:t>
            </a:r>
            <a:r>
              <a:rPr lang="en-GB" dirty="0" err="1" smtClean="0"/>
              <a:t>Programación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63688" y="1369260"/>
            <a:ext cx="4756630" cy="4250323"/>
            <a:chOff x="457200" y="2345126"/>
            <a:chExt cx="2779740" cy="3664123"/>
          </a:xfrm>
        </p:grpSpPr>
        <p:grpSp>
          <p:nvGrpSpPr>
            <p:cNvPr id="5" name="Group 4"/>
            <p:cNvGrpSpPr/>
            <p:nvPr/>
          </p:nvGrpSpPr>
          <p:grpSpPr>
            <a:xfrm>
              <a:off x="2411760" y="4581128"/>
              <a:ext cx="362466" cy="209165"/>
              <a:chOff x="3249657" y="3193546"/>
              <a:chExt cx="362466" cy="209165"/>
            </a:xfrm>
          </p:grpSpPr>
          <p:sp>
            <p:nvSpPr>
              <p:cNvPr id="57" name="Rectangle 89"/>
              <p:cNvSpPr>
                <a:spLocks noChangeArrowheads="1"/>
              </p:cNvSpPr>
              <p:nvPr/>
            </p:nvSpPr>
            <p:spPr bwMode="auto">
              <a:xfrm flipV="1">
                <a:off x="3250173" y="3193546"/>
                <a:ext cx="361950" cy="45719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pPr algn="ctr"/>
                <a:endParaRPr lang="en-GB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 flipV="1">
                <a:off x="3249659" y="3239265"/>
                <a:ext cx="360363" cy="45719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59" name="Rectangle 88"/>
              <p:cNvSpPr>
                <a:spLocks noChangeArrowheads="1"/>
              </p:cNvSpPr>
              <p:nvPr/>
            </p:nvSpPr>
            <p:spPr bwMode="auto">
              <a:xfrm flipV="1">
                <a:off x="3249658" y="3311273"/>
                <a:ext cx="360363" cy="45719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GB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auto">
              <a:xfrm flipV="1">
                <a:off x="3249658" y="3284984"/>
                <a:ext cx="360363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vert270" wrap="none" anchor="ctr"/>
              <a:lstStyle/>
              <a:p>
                <a:pPr algn="ctr"/>
                <a:endParaRPr lang="en-US">
                  <a:latin typeface="Verdana" charset="0"/>
                  <a:ea typeface="ＭＳ Ｐゴシック" charset="0"/>
                </a:endParaRPr>
              </a:p>
            </p:txBody>
          </p:sp>
          <p:sp>
            <p:nvSpPr>
              <p:cNvPr id="61" name="Rectangle 88"/>
              <p:cNvSpPr>
                <a:spLocks noChangeArrowheads="1"/>
              </p:cNvSpPr>
              <p:nvPr/>
            </p:nvSpPr>
            <p:spPr bwMode="auto">
              <a:xfrm flipV="1">
                <a:off x="3249657" y="3356992"/>
                <a:ext cx="360363" cy="45719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GB">
                  <a:latin typeface="Verdana" charset="0"/>
                  <a:ea typeface="ＭＳ Ｐゴシック" charset="0"/>
                </a:endParaRPr>
              </a:p>
            </p:txBody>
          </p:sp>
        </p:grpSp>
        <p:sp>
          <p:nvSpPr>
            <p:cNvPr id="6" name="Rectangle 101"/>
            <p:cNvSpPr>
              <a:spLocks noChangeArrowheads="1"/>
            </p:cNvSpPr>
            <p:nvPr/>
          </p:nvSpPr>
          <p:spPr bwMode="auto">
            <a:xfrm>
              <a:off x="1030067" y="4163106"/>
              <a:ext cx="2089150" cy="184614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 dirty="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57200" y="2345126"/>
              <a:ext cx="2735262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 b="1" dirty="0" err="1">
                  <a:solidFill>
                    <a:schemeClr val="bg2"/>
                  </a:solidFill>
                </a:rPr>
                <a:t>Programa</a:t>
              </a:r>
              <a:r>
                <a:rPr lang="en-GB" sz="1400" b="1" dirty="0">
                  <a:solidFill>
                    <a:schemeClr val="bg2"/>
                  </a:solidFill>
                </a:rPr>
                <a:t> </a:t>
              </a:r>
              <a:r>
                <a:rPr lang="en-GB" sz="1400" b="1" dirty="0" smtClean="0">
                  <a:solidFill>
                    <a:schemeClr val="bg2"/>
                  </a:solidFill>
                </a:rPr>
                <a:t>FEDER</a:t>
              </a:r>
              <a:endParaRPr lang="en-GB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679575" y="2849951"/>
              <a:ext cx="360362" cy="86201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184400" y="2849951"/>
              <a:ext cx="360362" cy="8636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12" name="Rectangle 73"/>
            <p:cNvSpPr>
              <a:spLocks noChangeArrowheads="1"/>
            </p:cNvSpPr>
            <p:nvPr/>
          </p:nvSpPr>
          <p:spPr bwMode="auto">
            <a:xfrm>
              <a:off x="1635467" y="4479526"/>
              <a:ext cx="360362" cy="2159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7" name="Rectangle 88"/>
            <p:cNvSpPr>
              <a:spLocks noChangeArrowheads="1"/>
            </p:cNvSpPr>
            <p:nvPr/>
          </p:nvSpPr>
          <p:spPr bwMode="auto">
            <a:xfrm>
              <a:off x="2074642" y="4952349"/>
              <a:ext cx="360363" cy="2873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9" name="Text Box 102"/>
            <p:cNvSpPr txBox="1">
              <a:spLocks noChangeArrowheads="1"/>
            </p:cNvSpPr>
            <p:nvPr/>
          </p:nvSpPr>
          <p:spPr bwMode="auto">
            <a:xfrm>
              <a:off x="1085882" y="5722414"/>
              <a:ext cx="2151058" cy="265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sz="1400" dirty="0" err="1">
                  <a:solidFill>
                    <a:schemeClr val="bg2"/>
                  </a:solidFill>
                </a:rPr>
                <a:t>Estrategia</a:t>
              </a:r>
              <a:r>
                <a:rPr lang="en-GB" sz="1400" dirty="0">
                  <a:solidFill>
                    <a:schemeClr val="bg2"/>
                  </a:solidFill>
                </a:rPr>
                <a:t> Territorial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185072" y="2859644"/>
              <a:ext cx="360363" cy="8636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73100" y="2849951"/>
              <a:ext cx="360362" cy="8636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172576" y="4787658"/>
              <a:ext cx="360362" cy="36036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/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27" name="Line 106"/>
            <p:cNvSpPr>
              <a:spLocks noChangeShapeType="1"/>
            </p:cNvSpPr>
            <p:nvPr/>
          </p:nvSpPr>
          <p:spPr bwMode="auto">
            <a:xfrm>
              <a:off x="891016" y="3709802"/>
              <a:ext cx="389732" cy="1048033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 type="triangle"/>
            </a:ln>
            <a:effectLst/>
          </p:spPr>
          <p:txBody>
            <a:bodyPr vert="vert270"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681042" y="2845526"/>
              <a:ext cx="360362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  <a:latin typeface="Verdana" charset="0"/>
                  <a:ea typeface="ＭＳ Ｐゴシック" charset="0"/>
                </a:rPr>
                <a:t>PO1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187302" y="2859644"/>
              <a:ext cx="360362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  <a:latin typeface="Verdana" charset="0"/>
                  <a:ea typeface="ＭＳ Ｐゴシック" charset="0"/>
                </a:rPr>
                <a:t>PO1</a:t>
              </a: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681163" y="2845526"/>
              <a:ext cx="360362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  <a:latin typeface="Verdana" charset="0"/>
                  <a:ea typeface="ＭＳ Ｐゴシック" charset="0"/>
                </a:rPr>
                <a:t>PO2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2192342" y="2840419"/>
              <a:ext cx="360362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  <a:latin typeface="Verdana" charset="0"/>
                  <a:ea typeface="ＭＳ Ｐゴシック" charset="0"/>
                </a:rPr>
                <a:t>PO2</a:t>
              </a:r>
            </a:p>
          </p:txBody>
        </p:sp>
        <p:sp>
          <p:nvSpPr>
            <p:cNvPr id="40" name="Rectangle 88"/>
            <p:cNvSpPr>
              <a:spLocks noChangeArrowheads="1"/>
            </p:cNvSpPr>
            <p:nvPr/>
          </p:nvSpPr>
          <p:spPr bwMode="auto">
            <a:xfrm>
              <a:off x="681041" y="3486712"/>
              <a:ext cx="360363" cy="230018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41" name="Rectangle 73"/>
            <p:cNvSpPr>
              <a:spLocks noChangeArrowheads="1"/>
            </p:cNvSpPr>
            <p:nvPr/>
          </p:nvSpPr>
          <p:spPr bwMode="auto">
            <a:xfrm>
              <a:off x="1678417" y="3492171"/>
              <a:ext cx="360362" cy="2159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42" name="Line 106"/>
            <p:cNvSpPr>
              <a:spLocks noChangeShapeType="1"/>
            </p:cNvSpPr>
            <p:nvPr/>
          </p:nvSpPr>
          <p:spPr bwMode="auto">
            <a:xfrm flipH="1">
              <a:off x="1839490" y="3710534"/>
              <a:ext cx="2227" cy="741165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 type="triangle"/>
            </a:ln>
            <a:effectLst/>
          </p:spPr>
          <p:txBody>
            <a:bodyPr vert="vert270"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45" name="Rectangle 89"/>
            <p:cNvSpPr>
              <a:spLocks noChangeArrowheads="1"/>
            </p:cNvSpPr>
            <p:nvPr/>
          </p:nvSpPr>
          <p:spPr bwMode="auto">
            <a:xfrm>
              <a:off x="2710706" y="2859892"/>
              <a:ext cx="361950" cy="2159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2710705" y="3075793"/>
              <a:ext cx="360363" cy="1666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710704" y="3433229"/>
              <a:ext cx="360363" cy="150174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48" name="Rectangle 10"/>
            <p:cNvSpPr>
              <a:spLocks noChangeArrowheads="1"/>
            </p:cNvSpPr>
            <p:nvPr/>
          </p:nvSpPr>
          <p:spPr bwMode="auto">
            <a:xfrm>
              <a:off x="2710704" y="3246041"/>
              <a:ext cx="360363" cy="1856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/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49" name="Rectangle 88"/>
            <p:cNvSpPr>
              <a:spLocks noChangeArrowheads="1"/>
            </p:cNvSpPr>
            <p:nvPr/>
          </p:nvSpPr>
          <p:spPr bwMode="auto">
            <a:xfrm>
              <a:off x="2710703" y="3577529"/>
              <a:ext cx="360363" cy="141538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2711101" y="2855430"/>
              <a:ext cx="360362" cy="863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  <a:latin typeface="Verdana" charset="0"/>
                  <a:ea typeface="ＭＳ Ｐゴシック" charset="0"/>
                </a:rPr>
                <a:t>PO5</a:t>
              </a:r>
            </a:p>
          </p:txBody>
        </p:sp>
        <p:sp>
          <p:nvSpPr>
            <p:cNvPr id="51" name="Line 106"/>
            <p:cNvSpPr>
              <a:spLocks noChangeShapeType="1"/>
            </p:cNvSpPr>
            <p:nvPr/>
          </p:nvSpPr>
          <p:spPr bwMode="auto">
            <a:xfrm flipH="1">
              <a:off x="2580292" y="3734589"/>
              <a:ext cx="168558" cy="832509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 type="triangle"/>
            </a:ln>
            <a:effectLst/>
          </p:spPr>
          <p:txBody>
            <a:bodyPr vert="vert270"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5" name="Rectangle 88"/>
            <p:cNvSpPr>
              <a:spLocks noChangeArrowheads="1"/>
            </p:cNvSpPr>
            <p:nvPr/>
          </p:nvSpPr>
          <p:spPr bwMode="auto">
            <a:xfrm>
              <a:off x="1185071" y="3591313"/>
              <a:ext cx="360363" cy="11921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6" name="Line 106"/>
            <p:cNvSpPr>
              <a:spLocks noChangeShapeType="1"/>
            </p:cNvSpPr>
            <p:nvPr/>
          </p:nvSpPr>
          <p:spPr bwMode="auto">
            <a:xfrm flipH="1">
              <a:off x="1454659" y="3722116"/>
              <a:ext cx="23905" cy="1047927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 type="triangle"/>
            </a:ln>
            <a:effectLst/>
          </p:spPr>
          <p:txBody>
            <a:bodyPr vert="vert270" wrap="none" anchor="ctr"/>
            <a:lstStyle/>
            <a:p>
              <a:pPr algn="ctr"/>
              <a:endParaRPr lang="en-GB"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5652120" y="5274155"/>
            <a:ext cx="503466" cy="31508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63" name="Line 106"/>
          <p:cNvSpPr>
            <a:spLocks noChangeShapeType="1"/>
          </p:cNvSpPr>
          <p:nvPr/>
        </p:nvSpPr>
        <p:spPr bwMode="auto">
          <a:xfrm flipH="1">
            <a:off x="4872334" y="2624468"/>
            <a:ext cx="923269" cy="1951953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 type="triangle"/>
          </a:ln>
          <a:effectLst/>
        </p:spPr>
        <p:txBody>
          <a:bodyPr vert="vert270" wrap="none" anchor="ctr"/>
          <a:lstStyle/>
          <a:p>
            <a:pPr algn="ctr"/>
            <a:endParaRPr lang="en-GB">
              <a:latin typeface="Verdana" charset="0"/>
              <a:ea typeface="ＭＳ Ｐゴシック" charset="0"/>
            </a:endParaRPr>
          </a:p>
        </p:txBody>
      </p:sp>
      <p:sp>
        <p:nvSpPr>
          <p:cNvPr id="64" name="Line 106"/>
          <p:cNvSpPr>
            <a:spLocks noChangeShapeType="1"/>
          </p:cNvSpPr>
          <p:nvPr/>
        </p:nvSpPr>
        <p:spPr bwMode="auto">
          <a:xfrm flipH="1">
            <a:off x="5954199" y="2654507"/>
            <a:ext cx="261969" cy="2790717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 type="triangle"/>
          </a:ln>
          <a:effectLst/>
        </p:spPr>
        <p:txBody>
          <a:bodyPr vert="vert270" wrap="none" anchor="ctr"/>
          <a:lstStyle/>
          <a:p>
            <a:pPr algn="ctr"/>
            <a:endParaRPr lang="en-GB">
              <a:latin typeface="Verdana" charset="0"/>
              <a:ea typeface="ＭＳ Ｐゴシック" charset="0"/>
            </a:endParaRPr>
          </a:p>
        </p:txBody>
      </p:sp>
      <p:sp>
        <p:nvSpPr>
          <p:cNvPr id="65" name="Rectangle 73"/>
          <p:cNvSpPr>
            <a:spLocks noChangeArrowheads="1"/>
          </p:cNvSpPr>
          <p:nvPr/>
        </p:nvSpPr>
        <p:spPr bwMode="auto">
          <a:xfrm flipV="1">
            <a:off x="4716016" y="2799400"/>
            <a:ext cx="616644" cy="15128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6" name="Line 106"/>
          <p:cNvSpPr>
            <a:spLocks noChangeShapeType="1"/>
          </p:cNvSpPr>
          <p:nvPr/>
        </p:nvSpPr>
        <p:spPr bwMode="auto">
          <a:xfrm flipH="1">
            <a:off x="4243457" y="2927669"/>
            <a:ext cx="743655" cy="980079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 type="triangle"/>
          </a:ln>
          <a:effectLst/>
        </p:spPr>
        <p:txBody>
          <a:bodyPr vert="vert270" wrap="none" anchor="ctr"/>
          <a:lstStyle/>
          <a:p>
            <a:pPr algn="ctr"/>
            <a:endParaRPr lang="en-GB">
              <a:latin typeface="Verdana" charset="0"/>
              <a:ea typeface="ＭＳ Ｐゴシック" charset="0"/>
            </a:endParaRPr>
          </a:p>
        </p:txBody>
      </p:sp>
      <p:sp>
        <p:nvSpPr>
          <p:cNvPr id="67" name="Rectangle 73"/>
          <p:cNvSpPr>
            <a:spLocks noChangeArrowheads="1"/>
          </p:cNvSpPr>
          <p:nvPr/>
        </p:nvSpPr>
        <p:spPr bwMode="auto">
          <a:xfrm>
            <a:off x="5261029" y="4875526"/>
            <a:ext cx="616644" cy="25044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8" name="Line 106"/>
          <p:cNvSpPr>
            <a:spLocks noChangeShapeType="1"/>
          </p:cNvSpPr>
          <p:nvPr/>
        </p:nvSpPr>
        <p:spPr bwMode="auto">
          <a:xfrm flipH="1">
            <a:off x="5627588" y="2853437"/>
            <a:ext cx="398073" cy="2133081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 type="triangle"/>
          </a:ln>
          <a:effectLst/>
        </p:spPr>
        <p:txBody>
          <a:bodyPr vert="vert270" wrap="none" anchor="ctr"/>
          <a:lstStyle/>
          <a:p>
            <a:pPr algn="ctr"/>
            <a:endParaRPr lang="en-GB">
              <a:latin typeface="Verdana" charset="0"/>
              <a:ea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8865" y="3773322"/>
            <a:ext cx="19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err="1">
                <a:solidFill>
                  <a:schemeClr val="bg2"/>
                </a:solidFill>
              </a:rPr>
              <a:t>Contribuye</a:t>
            </a:r>
            <a:r>
              <a:rPr lang="en-GB" sz="1800" b="0" dirty="0">
                <a:solidFill>
                  <a:schemeClr val="bg2"/>
                </a:solidFill>
              </a:rPr>
              <a:t> a la </a:t>
            </a:r>
            <a:r>
              <a:rPr lang="en-GB" sz="1800" b="0" dirty="0" err="1">
                <a:solidFill>
                  <a:schemeClr val="bg2"/>
                </a:solidFill>
              </a:rPr>
              <a:t>concentración</a:t>
            </a:r>
            <a:r>
              <a:rPr lang="en-GB" sz="1800" b="0" dirty="0">
                <a:solidFill>
                  <a:schemeClr val="bg2"/>
                </a:solidFill>
              </a:rPr>
              <a:t> </a:t>
            </a:r>
            <a:r>
              <a:rPr lang="en-GB" sz="1800" b="0" dirty="0" err="1">
                <a:solidFill>
                  <a:schemeClr val="bg2"/>
                </a:solidFill>
              </a:rPr>
              <a:t>temática</a:t>
            </a:r>
            <a:endParaRPr lang="en-GB" sz="1800" b="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98331" y="3531131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>
                <a:solidFill>
                  <a:schemeClr val="bg2"/>
                </a:solidFill>
              </a:rPr>
              <a:t>No </a:t>
            </a:r>
            <a:r>
              <a:rPr lang="en-GB" sz="1800" b="0" dirty="0" err="1">
                <a:solidFill>
                  <a:schemeClr val="bg2"/>
                </a:solidFill>
              </a:rPr>
              <a:t>Contribuye</a:t>
            </a:r>
            <a:r>
              <a:rPr lang="en-GB" sz="1800" b="0" dirty="0">
                <a:solidFill>
                  <a:schemeClr val="bg2"/>
                </a:solidFill>
              </a:rPr>
              <a:t> a la </a:t>
            </a:r>
            <a:r>
              <a:rPr lang="en-GB" sz="1800" b="0" dirty="0" err="1">
                <a:solidFill>
                  <a:schemeClr val="bg2"/>
                </a:solidFill>
              </a:rPr>
              <a:t>concentración</a:t>
            </a:r>
            <a:r>
              <a:rPr lang="en-GB" sz="1800" b="0" dirty="0">
                <a:solidFill>
                  <a:schemeClr val="bg2"/>
                </a:solidFill>
              </a:rPr>
              <a:t> </a:t>
            </a:r>
            <a:r>
              <a:rPr lang="en-GB" sz="1800" b="0" dirty="0" err="1" smtClean="0">
                <a:solidFill>
                  <a:schemeClr val="bg2"/>
                </a:solidFill>
              </a:rPr>
              <a:t>temática</a:t>
            </a:r>
            <a:endParaRPr lang="en-GB" sz="1800" b="0" dirty="0" smtClean="0">
              <a:solidFill>
                <a:schemeClr val="bg2"/>
              </a:solidFill>
            </a:endParaRPr>
          </a:p>
          <a:p>
            <a:endParaRPr lang="en-GB" sz="1800" b="0" dirty="0" smtClean="0">
              <a:solidFill>
                <a:schemeClr val="bg2"/>
              </a:solidFill>
            </a:endParaRPr>
          </a:p>
          <a:p>
            <a:r>
              <a:rPr lang="fr-BE" sz="1800" b="0" dirty="0" smtClean="0">
                <a:solidFill>
                  <a:schemeClr val="bg2"/>
                </a:solidFill>
              </a:rPr>
              <a:t>No </a:t>
            </a:r>
            <a:r>
              <a:rPr lang="fr-BE" sz="1800" b="0" dirty="0" err="1" smtClean="0">
                <a:solidFill>
                  <a:schemeClr val="bg2"/>
                </a:solidFill>
              </a:rPr>
              <a:t>condiciónes</a:t>
            </a:r>
            <a:r>
              <a:rPr lang="fr-BE" sz="1800" b="0" dirty="0" smtClean="0">
                <a:solidFill>
                  <a:schemeClr val="bg2"/>
                </a:solidFill>
              </a:rPr>
              <a:t> habilitantes</a:t>
            </a:r>
            <a:endParaRPr lang="en-GB" sz="1800" b="0" dirty="0">
              <a:solidFill>
                <a:schemeClr val="bg2"/>
              </a:solidFill>
            </a:endParaRPr>
          </a:p>
          <a:p>
            <a:endParaRPr lang="en-GB" sz="1800" b="0" dirty="0">
              <a:solidFill>
                <a:srgbClr val="0F5494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2405450" y="3961735"/>
            <a:ext cx="391867" cy="446885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s-ES" sz="1800" b="0"/>
          </a:p>
        </p:txBody>
      </p:sp>
      <p:sp>
        <p:nvSpPr>
          <p:cNvPr id="76" name="Left Arrow 75"/>
          <p:cNvSpPr/>
          <p:nvPr/>
        </p:nvSpPr>
        <p:spPr>
          <a:xfrm>
            <a:off x="6172980" y="4289613"/>
            <a:ext cx="355212" cy="479064"/>
          </a:xfrm>
          <a:prstGeom prst="lef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s-ES" sz="1800" b="0"/>
          </a:p>
        </p:txBody>
      </p:sp>
    </p:spTree>
    <p:extLst>
      <p:ext uri="{BB962C8B-B14F-4D97-AF65-F5344CB8AC3E}">
        <p14:creationId xmlns:p14="http://schemas.microsoft.com/office/powerpoint/2010/main" val="23713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425184" cy="936625"/>
          </a:xfrm>
        </p:spPr>
        <p:txBody>
          <a:bodyPr/>
          <a:lstStyle/>
          <a:p>
            <a:pPr algn="ctr"/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Iniciativa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Urbana Europea post 2020 (Art. 104(5) CPR)</a:t>
            </a:r>
            <a:endParaRPr lang="en-GB" altLang="en-US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5237" y="1411096"/>
            <a:ext cx="5832648" cy="2739908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BE" sz="2000" b="1" i="0" dirty="0" smtClean="0">
                <a:solidFill>
                  <a:schemeClr val="tx1"/>
                </a:solidFill>
              </a:rPr>
              <a:t>500</a:t>
            </a:r>
            <a:r>
              <a:rPr lang="fr-BE" sz="2000" b="1" i="0" dirty="0" smtClean="0">
                <a:solidFill>
                  <a:schemeClr val="bg2"/>
                </a:solidFill>
              </a:rPr>
              <a:t> </a:t>
            </a:r>
            <a:r>
              <a:rPr lang="fr-BE" sz="2000" b="1" i="0" dirty="0" err="1" smtClean="0">
                <a:solidFill>
                  <a:schemeClr val="bg2"/>
                </a:solidFill>
              </a:rPr>
              <a:t>milliones</a:t>
            </a:r>
            <a:r>
              <a:rPr lang="fr-BE" sz="2000" b="1" i="0" dirty="0" smtClean="0">
                <a:solidFill>
                  <a:schemeClr val="bg2"/>
                </a:solidFill>
              </a:rPr>
              <a:t> de EUR</a:t>
            </a:r>
            <a:endParaRPr lang="en-GB" sz="2000" b="1" i="0" dirty="0" smtClean="0">
              <a:solidFill>
                <a:schemeClr val="bg2"/>
              </a:solidFill>
            </a:endParaRPr>
          </a:p>
          <a:p>
            <a:pPr>
              <a:spcAft>
                <a:spcPts val="900"/>
              </a:spcAft>
            </a:pPr>
            <a:r>
              <a:rPr lang="en-GB" sz="2000" b="1" i="0" dirty="0" smtClean="0">
                <a:solidFill>
                  <a:schemeClr val="tx1"/>
                </a:solidFill>
              </a:rPr>
              <a:t>3</a:t>
            </a:r>
            <a:r>
              <a:rPr lang="en-GB" sz="2000" b="1" i="0" dirty="0" smtClean="0">
                <a:solidFill>
                  <a:schemeClr val="bg2"/>
                </a:solidFill>
              </a:rPr>
              <a:t> </a:t>
            </a:r>
            <a:r>
              <a:rPr lang="en-GB" sz="2000" b="1" i="0" dirty="0" err="1" smtClean="0">
                <a:solidFill>
                  <a:schemeClr val="bg2"/>
                </a:solidFill>
              </a:rPr>
              <a:t>actividades</a:t>
            </a:r>
            <a:r>
              <a:rPr lang="en-GB" sz="2000" b="1" i="0" dirty="0" smtClean="0">
                <a:solidFill>
                  <a:schemeClr val="bg2"/>
                </a:solidFill>
              </a:rPr>
              <a:t> </a:t>
            </a:r>
            <a:r>
              <a:rPr lang="en-GB" sz="2000" b="1" i="0" dirty="0" err="1" smtClean="0">
                <a:solidFill>
                  <a:schemeClr val="bg2"/>
                </a:solidFill>
              </a:rPr>
              <a:t>principales</a:t>
            </a:r>
            <a:r>
              <a:rPr lang="en-GB" sz="2000" b="1" i="0" dirty="0" smtClean="0">
                <a:solidFill>
                  <a:schemeClr val="bg2"/>
                </a:solidFill>
              </a:rPr>
              <a:t>:</a:t>
            </a:r>
            <a:endParaRPr lang="en-GB" sz="2000" b="1" i="0" dirty="0">
              <a:solidFill>
                <a:schemeClr val="bg2"/>
              </a:solidFill>
            </a:endParaRPr>
          </a:p>
          <a:p>
            <a:pPr lvl="1">
              <a:spcAft>
                <a:spcPts val="900"/>
              </a:spcAft>
            </a:pPr>
            <a:r>
              <a:rPr lang="es-ES" b="0" dirty="0" smtClean="0">
                <a:solidFill>
                  <a:schemeClr val="bg2"/>
                </a:solidFill>
              </a:rPr>
              <a:t>Desarrollo </a:t>
            </a:r>
            <a:r>
              <a:rPr lang="es-ES" b="0" dirty="0">
                <a:solidFill>
                  <a:schemeClr val="bg2"/>
                </a:solidFill>
              </a:rPr>
              <a:t>de capacidades</a:t>
            </a:r>
          </a:p>
          <a:p>
            <a:pPr lvl="1">
              <a:spcAft>
                <a:spcPts val="900"/>
              </a:spcAft>
            </a:pPr>
            <a:r>
              <a:rPr lang="es-ES" b="0" dirty="0" smtClean="0">
                <a:solidFill>
                  <a:schemeClr val="bg2"/>
                </a:solidFill>
              </a:rPr>
              <a:t>Acciones </a:t>
            </a:r>
            <a:r>
              <a:rPr lang="es-ES" b="0" dirty="0">
                <a:solidFill>
                  <a:schemeClr val="bg2"/>
                </a:solidFill>
              </a:rPr>
              <a:t>innovadoras</a:t>
            </a:r>
          </a:p>
          <a:p>
            <a:pPr lvl="1">
              <a:spcAft>
                <a:spcPts val="900"/>
              </a:spcAft>
            </a:pPr>
            <a:r>
              <a:rPr lang="es-ES" b="0" dirty="0">
                <a:solidFill>
                  <a:schemeClr val="bg2"/>
                </a:solidFill>
              </a:rPr>
              <a:t>C</a:t>
            </a:r>
            <a:r>
              <a:rPr lang="es-ES" b="0" dirty="0" smtClean="0">
                <a:solidFill>
                  <a:schemeClr val="bg2"/>
                </a:solidFill>
              </a:rPr>
              <a:t>onocimiento</a:t>
            </a:r>
            <a:r>
              <a:rPr lang="es-ES" b="0" dirty="0">
                <a:solidFill>
                  <a:schemeClr val="bg2"/>
                </a:solidFill>
              </a:rPr>
              <a:t>, el desarrollo de políticas </a:t>
            </a:r>
            <a:r>
              <a:rPr lang="es-ES" b="0" dirty="0" smtClean="0">
                <a:solidFill>
                  <a:schemeClr val="bg2"/>
                </a:solidFill>
              </a:rPr>
              <a:t/>
            </a:r>
            <a:br>
              <a:rPr lang="es-ES" b="0" dirty="0" smtClean="0">
                <a:solidFill>
                  <a:schemeClr val="bg2"/>
                </a:solidFill>
              </a:rPr>
            </a:br>
            <a:r>
              <a:rPr lang="es-ES" b="0" dirty="0" smtClean="0">
                <a:solidFill>
                  <a:schemeClr val="bg2"/>
                </a:solidFill>
              </a:rPr>
              <a:t>y </a:t>
            </a:r>
            <a:r>
              <a:rPr lang="es-ES" b="0" dirty="0">
                <a:solidFill>
                  <a:schemeClr val="bg2"/>
                </a:solidFill>
              </a:rPr>
              <a:t>la comunicación</a:t>
            </a:r>
            <a:r>
              <a:rPr lang="es-ES" b="0" dirty="0" smtClean="0">
                <a:solidFill>
                  <a:schemeClr val="bg2"/>
                </a:solidFill>
              </a:rPr>
              <a:t>.</a:t>
            </a:r>
            <a:endParaRPr lang="en-GB" sz="2000" i="0" dirty="0" smtClean="0">
              <a:solidFill>
                <a:schemeClr val="bg2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GB" sz="1800" i="0" dirty="0" smtClean="0">
              <a:solidFill>
                <a:schemeClr val="bg2"/>
              </a:solidFill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GB" sz="1800" i="0" dirty="0" err="1" smtClean="0">
                <a:solidFill>
                  <a:schemeClr val="bg2"/>
                </a:solidFill>
              </a:rPr>
              <a:t>Asistencia</a:t>
            </a:r>
            <a:r>
              <a:rPr lang="en-GB" sz="1800" i="0" dirty="0" smtClean="0">
                <a:solidFill>
                  <a:schemeClr val="bg2"/>
                </a:solidFill>
              </a:rPr>
              <a:t> </a:t>
            </a:r>
            <a:r>
              <a:rPr lang="en-GB" sz="1800" i="0" dirty="0" err="1" smtClean="0">
                <a:solidFill>
                  <a:schemeClr val="bg2"/>
                </a:solidFill>
              </a:rPr>
              <a:t>Tehnica</a:t>
            </a:r>
            <a:r>
              <a:rPr lang="en-GB" sz="1800" i="0" dirty="0" smtClean="0">
                <a:solidFill>
                  <a:schemeClr val="bg2"/>
                </a:solidFill>
              </a:rPr>
              <a:t> de la </a:t>
            </a:r>
            <a:r>
              <a:rPr lang="en-GB" sz="1800" i="0" dirty="0" err="1" smtClean="0">
                <a:solidFill>
                  <a:schemeClr val="bg2"/>
                </a:solidFill>
              </a:rPr>
              <a:t>Commision</a:t>
            </a:r>
            <a:r>
              <a:rPr lang="en-GB" sz="1800" i="0" dirty="0" smtClean="0">
                <a:solidFill>
                  <a:schemeClr val="bg2"/>
                </a:solidFill>
              </a:rPr>
              <a:t> 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GB" sz="1800" i="0" dirty="0" smtClean="0">
                <a:solidFill>
                  <a:schemeClr val="bg2"/>
                </a:solidFill>
              </a:rPr>
              <a:t>TAIEX REGIO PEER 2 PEER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GB" sz="1800" i="0" dirty="0" smtClean="0">
                <a:solidFill>
                  <a:schemeClr val="bg2"/>
                </a:solidFill>
              </a:rPr>
              <a:t>Reform Support Programme</a:t>
            </a:r>
          </a:p>
          <a:p>
            <a:pPr>
              <a:spcAft>
                <a:spcPts val="900"/>
              </a:spcAft>
            </a:pPr>
            <a:endParaRPr lang="en-GB" sz="200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21" y="1988840"/>
            <a:ext cx="2016224" cy="97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175" y="2636912"/>
            <a:ext cx="2267521" cy="536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795" t="2401" r="5364" b="3965"/>
          <a:stretch/>
        </p:blipFill>
        <p:spPr>
          <a:xfrm>
            <a:off x="6300192" y="3356993"/>
            <a:ext cx="1368152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31" r="100000">
                        <a14:foregroundMark x1="66246" y1="50314" x2="66246" y2="50314"/>
                        <a14:foregroundMark x1="38801" y1="58491" x2="38801" y2="58491"/>
                        <a14:foregroundMark x1="37224" y1="40252" x2="44164" y2="64780"/>
                        <a14:foregroundMark x1="38801" y1="40881" x2="49842" y2="53459"/>
                        <a14:foregroundMark x1="15773" y1="38365" x2="34069" y2="61635"/>
                        <a14:foregroundMark x1="16719" y1="68553" x2="35016" y2="38365"/>
                        <a14:foregroundMark x1="15457" y1="57233" x2="20505" y2="50314"/>
                        <a14:foregroundMark x1="24290" y1="40881" x2="28076" y2="42767"/>
                        <a14:foregroundMark x1="62461" y1="37107" x2="64353" y2="42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086" y="2924944"/>
            <a:ext cx="1581721" cy="793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9846" y="3796198"/>
            <a:ext cx="1190626" cy="7096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67744" y="-235740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Iniciativa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Urbana Europea – Sera un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instrumento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gestionado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directamente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 CE. Un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enfoque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global al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desarrollo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urbano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capacidad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institucional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acciones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urbanas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innovadoras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desarrollo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conocimiento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intercambio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buenas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prácticas</a:t>
            </a:r>
            <a:r>
              <a:rPr lang="fr-BE" sz="10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fr-BE" sz="100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comunicación</a:t>
            </a:r>
            <a:endParaRPr lang="fr-BE" sz="100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71597"/>
            <a:ext cx="9036496" cy="1754326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>
              <a:defRPr/>
            </a:pPr>
            <a:endParaRPr kumimoji="0" lang="fr-BE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fr-BE" sz="36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fr-B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nueva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política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de </a:t>
            </a:r>
            <a:r>
              <a:rPr lang="en-US" sz="3600" dirty="0" err="1" smtClean="0">
                <a:solidFill>
                  <a:schemeClr val="bg1"/>
                </a:solidFill>
              </a:rPr>
              <a:t>cohesión</a:t>
            </a:r>
            <a:endParaRPr lang="en-US" sz="3600" dirty="0">
              <a:solidFill>
                <a:schemeClr val="bg1"/>
              </a:solidFill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508" y="3573016"/>
            <a:ext cx="188158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8475" y="548680"/>
            <a:ext cx="8147050" cy="10795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dirty="0" err="1" smtClean="0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Experiencia</a:t>
            </a:r>
            <a:r>
              <a:rPr lang="fr-BE" dirty="0" smtClean="0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dirty="0" err="1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adquirida</a:t>
            </a:r>
            <a:endParaRPr lang="en-GB" dirty="0">
              <a:solidFill>
                <a:srgbClr val="20AA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616" y="1695386"/>
            <a:ext cx="8784976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indent="-285750" algn="just">
              <a:lnSpc>
                <a:spcPct val="120000"/>
              </a:lnSpc>
              <a:spcBef>
                <a:spcPct val="20000"/>
              </a:spcBef>
              <a:buClr>
                <a:srgbClr val="20AA63"/>
              </a:buClr>
              <a:buFont typeface="Wingdings" panose="05000000000000000000" pitchFamily="2" charset="2"/>
              <a:buChar char="ü"/>
            </a:pPr>
            <a:r>
              <a:rPr lang="es-ES" sz="1800" b="0" kern="0" dirty="0">
                <a:solidFill>
                  <a:srgbClr val="333333"/>
                </a:solidFill>
                <a:latin typeface="Arial"/>
              </a:rPr>
              <a:t>El proceso de programación 2014-2020 duró de media 2 años. Los programas se presentaron entre feb-jun 14 y se aprobaron jun-dic </a:t>
            </a:r>
            <a:r>
              <a:rPr lang="es-ES" sz="1800" b="0" kern="0" dirty="0" smtClean="0">
                <a:solidFill>
                  <a:srgbClr val="333333"/>
                </a:solidFill>
                <a:latin typeface="Arial"/>
              </a:rPr>
              <a:t>15</a:t>
            </a:r>
          </a:p>
          <a:p>
            <a:pPr marL="254250" lvl="1" algn="just">
              <a:lnSpc>
                <a:spcPct val="120000"/>
              </a:lnSpc>
              <a:spcBef>
                <a:spcPct val="20000"/>
              </a:spcBef>
              <a:buClr>
                <a:srgbClr val="20AA63"/>
              </a:buClr>
            </a:pPr>
            <a:endParaRPr lang="es-ES" sz="1800" b="0" kern="0" dirty="0">
              <a:solidFill>
                <a:srgbClr val="333333"/>
              </a:solidFill>
              <a:latin typeface="Arial"/>
            </a:endParaRPr>
          </a:p>
          <a:p>
            <a:pPr marL="540000" lvl="1" indent="-285750" algn="just">
              <a:lnSpc>
                <a:spcPct val="120000"/>
              </a:lnSpc>
              <a:spcBef>
                <a:spcPct val="20000"/>
              </a:spcBef>
              <a:buClr>
                <a:srgbClr val="20AA63"/>
              </a:buClr>
              <a:buFont typeface="Wingdings" panose="05000000000000000000" pitchFamily="2" charset="2"/>
              <a:buChar char="ü"/>
            </a:pPr>
            <a:endParaRPr lang="es-ES" sz="1800" b="0" kern="0" dirty="0" smtClean="0">
              <a:solidFill>
                <a:srgbClr val="333333"/>
              </a:solidFill>
              <a:latin typeface="Arial"/>
            </a:endParaRPr>
          </a:p>
          <a:p>
            <a:pPr marL="540000" lvl="1" indent="-285750" algn="just">
              <a:lnSpc>
                <a:spcPct val="120000"/>
              </a:lnSpc>
              <a:spcBef>
                <a:spcPct val="20000"/>
              </a:spcBef>
              <a:buClr>
                <a:srgbClr val="20AA63"/>
              </a:buClr>
              <a:buFont typeface="Wingdings" panose="05000000000000000000" pitchFamily="2" charset="2"/>
              <a:buChar char="ü"/>
            </a:pPr>
            <a:endParaRPr lang="es-ES" sz="1800" b="0" kern="0" dirty="0">
              <a:solidFill>
                <a:srgbClr val="333333"/>
              </a:solidFill>
              <a:latin typeface="Arial"/>
            </a:endParaRPr>
          </a:p>
          <a:p>
            <a:pPr marL="254250" lvl="1" algn="just">
              <a:lnSpc>
                <a:spcPct val="120000"/>
              </a:lnSpc>
              <a:spcBef>
                <a:spcPct val="20000"/>
              </a:spcBef>
              <a:buClr>
                <a:srgbClr val="20AA63"/>
              </a:buClr>
            </a:pPr>
            <a:endParaRPr lang="es-ES" sz="1800" b="0" kern="0" dirty="0" smtClean="0">
              <a:solidFill>
                <a:srgbClr val="333333"/>
              </a:solidFill>
              <a:latin typeface="Arial"/>
            </a:endParaRPr>
          </a:p>
          <a:p>
            <a:pPr marL="540000" lvl="1" indent="-285750" algn="just">
              <a:lnSpc>
                <a:spcPct val="120000"/>
              </a:lnSpc>
              <a:spcBef>
                <a:spcPct val="20000"/>
              </a:spcBef>
              <a:buClr>
                <a:srgbClr val="20AA63"/>
              </a:buClr>
              <a:buFont typeface="Wingdings" panose="05000000000000000000" pitchFamily="2" charset="2"/>
              <a:buChar char="ü"/>
            </a:pPr>
            <a:r>
              <a:rPr lang="es-ES" sz="1800" b="0" kern="0" dirty="0" smtClean="0">
                <a:solidFill>
                  <a:srgbClr val="333333"/>
                </a:solidFill>
                <a:latin typeface="Arial"/>
              </a:rPr>
              <a:t>Lecciones </a:t>
            </a:r>
            <a:r>
              <a:rPr lang="es-ES" sz="1800" b="0" kern="0" dirty="0">
                <a:solidFill>
                  <a:srgbClr val="333333"/>
                </a:solidFill>
                <a:latin typeface="Arial"/>
              </a:rPr>
              <a:t>aprendidas:</a:t>
            </a:r>
          </a:p>
          <a:p>
            <a:pPr marL="997200" lvl="2" indent="-285750" algn="just">
              <a:lnSpc>
                <a:spcPct val="120000"/>
              </a:lnSpc>
              <a:spcBef>
                <a:spcPct val="20000"/>
              </a:spcBef>
              <a:buClr>
                <a:srgbClr val="20AA63"/>
              </a:buClr>
              <a:buFont typeface="Wingdings" panose="05000000000000000000" pitchFamily="2" charset="2"/>
              <a:buChar char="ü"/>
            </a:pPr>
            <a:r>
              <a:rPr lang="es-ES" sz="1800" b="0" kern="0" dirty="0" smtClean="0">
                <a:solidFill>
                  <a:srgbClr val="333333"/>
                </a:solidFill>
                <a:latin typeface="Arial"/>
              </a:rPr>
              <a:t>Para </a:t>
            </a:r>
            <a:r>
              <a:rPr lang="es-ES" sz="1800" b="0" kern="0" dirty="0">
                <a:solidFill>
                  <a:srgbClr val="333333"/>
                </a:solidFill>
                <a:latin typeface="Arial"/>
              </a:rPr>
              <a:t>acelerar la puesta en marcha, los trabajos sobre los documentos de programación deberían ir paralelos a los trabajos sobre las condiciones habilitantes y la puesta en marcha de las opciones de costes simplificados</a:t>
            </a:r>
          </a:p>
          <a:p>
            <a:pPr marL="540000" lvl="1" indent="-285750">
              <a:lnSpc>
                <a:spcPct val="120000"/>
              </a:lnSpc>
              <a:spcBef>
                <a:spcPct val="20000"/>
              </a:spcBef>
              <a:buClr>
                <a:srgbClr val="20AA63"/>
              </a:buClr>
              <a:buFont typeface="Wingdings" panose="05000000000000000000" pitchFamily="2" charset="2"/>
              <a:buChar char="ü"/>
            </a:pPr>
            <a:endParaRPr lang="fr-FR" sz="1800" b="0" kern="0" dirty="0">
              <a:solidFill>
                <a:srgbClr val="333333"/>
              </a:solidFill>
              <a:latin typeface="Arial"/>
            </a:endParaRPr>
          </a:p>
          <a:p>
            <a:endParaRPr lang="pt-PT" sz="1800" b="0" dirty="0" err="1">
              <a:solidFill>
                <a:srgbClr val="0F5494"/>
              </a:solidFill>
            </a:endParaRP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468" y="2708920"/>
            <a:ext cx="6966807" cy="11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0359" y="476672"/>
            <a:ext cx="8147050" cy="7207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dirty="0" err="1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Horizonte</a:t>
            </a:r>
            <a:r>
              <a:rPr lang="fr-BE" dirty="0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temporal</a:t>
            </a:r>
            <a:endParaRPr lang="en-GB" dirty="0">
              <a:solidFill>
                <a:srgbClr val="20AA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4221088"/>
            <a:ext cx="8424936" cy="107950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s-ES_tradnl" sz="3200" kern="0" dirty="0" smtClean="0"/>
              <a:t>El periodo 2021-2027 empieza en 300 días…</a:t>
            </a:r>
            <a:endParaRPr lang="en-GB" kern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76872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>
                <a:solidFill>
                  <a:schemeClr val="bg1"/>
                </a:solidFill>
                <a:latin typeface="+mj-lt"/>
              </a:rPr>
              <a:t>¡</a:t>
            </a:r>
            <a:r>
              <a:rPr lang="en-GB" sz="3600" dirty="0" err="1">
                <a:solidFill>
                  <a:schemeClr val="bg1"/>
                </a:solidFill>
                <a:latin typeface="+mj-lt"/>
              </a:rPr>
              <a:t>Gracias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53962"/>
            <a:ext cx="6876256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2400" dirty="0" err="1">
                <a:solidFill>
                  <a:schemeClr val="bg1"/>
                </a:solidFill>
                <a:latin typeface="+mj-lt"/>
              </a:rPr>
              <a:t>Contacto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: </a:t>
            </a:r>
          </a:p>
          <a:p>
            <a:pPr lvl="1"/>
            <a:r>
              <a:rPr lang="en-GB" sz="2400" dirty="0">
                <a:solidFill>
                  <a:schemeClr val="bg1"/>
                </a:solidFill>
                <a:latin typeface="+mj-lt"/>
              </a:rPr>
              <a:t>DG REGIO, </a:t>
            </a:r>
            <a:r>
              <a:rPr lang="en-GB" sz="2400" dirty="0" err="1">
                <a:solidFill>
                  <a:schemeClr val="bg1"/>
                </a:solidFill>
                <a:latin typeface="+mj-lt"/>
              </a:rPr>
              <a:t>Unidad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 G.2 Portugal y </a:t>
            </a:r>
            <a:r>
              <a:rPr lang="en-GB" sz="2400" dirty="0" err="1">
                <a:solidFill>
                  <a:schemeClr val="bg1"/>
                </a:solidFill>
                <a:latin typeface="+mj-lt"/>
              </a:rPr>
              <a:t>España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GB" sz="2400" dirty="0" smtClean="0">
                <a:solidFill>
                  <a:schemeClr val="bg1"/>
                </a:solidFill>
                <a:latin typeface="+mj-lt"/>
                <a:hlinkClick r:id="rId3"/>
              </a:rPr>
              <a:t>francesca.michielin@ec.europa.eu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1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3528" y="351276"/>
            <a:ext cx="845325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0" indent="0" algn="ctr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I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I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Cohesión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I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nuevo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MFP)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4399"/>
            <a:ext cx="7691839" cy="50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T1.cec.eu.int\HOMES\104\TORREJD\Desktop\1527534538_984171_1527534982_sumario_normal_recor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3498"/>
            <a:ext cx="4713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971600" y="5157192"/>
            <a:ext cx="50405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2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333375"/>
            <a:ext cx="8640960" cy="11525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fijan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asignaciones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El ‘</a:t>
            </a:r>
            <a:r>
              <a:rPr lang="en-GB" sz="2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r>
              <a:rPr lang="en-GB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Berlín</a:t>
            </a:r>
            <a:r>
              <a:rPr lang="en-GB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2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revisado</a:t>
            </a:r>
            <a:endParaRPr lang="en-GB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8658" y="5898520"/>
            <a:ext cx="7921625" cy="6477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"/>
            </a:pPr>
            <a:r>
              <a:rPr lang="en-GB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% </a:t>
            </a:r>
            <a:r>
              <a:rPr lang="en-GB" sz="1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</a:t>
            </a:r>
            <a:r>
              <a:rPr lang="en-GB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peso de </a:t>
            </a:r>
            <a:r>
              <a:rPr lang="en-GB" sz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</a:t>
            </a:r>
            <a:r>
              <a:rPr lang="en-GB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</a:t>
            </a:r>
            <a:endParaRPr lang="en-GB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61591"/>
              </p:ext>
            </p:extLst>
          </p:nvPr>
        </p:nvGraphicFramePr>
        <p:xfrm>
          <a:off x="251520" y="1590105"/>
          <a:ext cx="8394885" cy="4204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5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853"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2014-2020</a:t>
                      </a: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2021-2027</a:t>
                      </a: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PIB (incl.</a:t>
                      </a:r>
                      <a:r>
                        <a:rPr lang="en-GB" sz="160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 RNB para el FC</a:t>
                      </a: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86%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81%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73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Mercado</a:t>
                      </a:r>
                      <a:r>
                        <a:rPr lang="en-GB" sz="1600" b="0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i="0" u="none" strike="noStrike" baseline="0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laboral</a:t>
                      </a:r>
                      <a:r>
                        <a:rPr lang="en-GB" sz="1600" b="0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b="0" i="0" u="none" strike="noStrike" baseline="0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educación</a:t>
                      </a:r>
                      <a:r>
                        <a:rPr lang="en-GB" sz="1600" b="0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b="0" i="0" u="none" strike="noStrike" baseline="0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demografía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14%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15%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</a:t>
                      </a:r>
                      <a:endParaRPr lang="en-GB" sz="16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- 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Migración</a:t>
                      </a:r>
                      <a:endParaRPr lang="en-GB" sz="16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- 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3%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53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GB" sz="1600" b="0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GB" sz="1600" b="0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83">
                <a:tc gridSpan="3">
                  <a:txBody>
                    <a:bodyPr/>
                    <a:lstStyle/>
                    <a:p>
                      <a:pPr lvl="1"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i="1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Mercado </a:t>
                      </a:r>
                      <a:r>
                        <a:rPr lang="en-GB" sz="1400" i="1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laboral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desempleo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desempleo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juvenil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tasa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empleo</a:t>
                      </a:r>
                      <a:endParaRPr lang="en-GB" sz="14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997">
                <a:tc gridSpan="3">
                  <a:txBody>
                    <a:bodyPr/>
                    <a:lstStyle/>
                    <a:p>
                      <a:pPr lvl="1"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abandono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escolar,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terciaria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primaria</a:t>
                      </a:r>
                      <a:endParaRPr lang="en-GB" sz="14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997">
                <a:tc gridSpan="3">
                  <a:txBody>
                    <a:bodyPr/>
                    <a:lstStyle/>
                    <a:p>
                      <a:pPr lvl="1"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Demografía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densidad</a:t>
                      </a:r>
                      <a:endParaRPr lang="en-GB" sz="14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997">
                <a:tc gridSpan="3">
                  <a:txBody>
                    <a:bodyPr/>
                    <a:lstStyle/>
                    <a:p>
                      <a:pPr lvl="1"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emisiones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sectores</a:t>
                      </a:r>
                      <a:r>
                        <a:rPr lang="en-GB" sz="1400" u="none" strike="noStrike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no-ETS</a:t>
                      </a:r>
                      <a:endParaRPr lang="en-GB" sz="14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997">
                <a:tc gridSpan="3">
                  <a:txBody>
                    <a:bodyPr/>
                    <a:lstStyle/>
                    <a:p>
                      <a:pPr lvl="1"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Migración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migración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neta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ciudadanos</a:t>
                      </a:r>
                      <a:r>
                        <a:rPr lang="en-GB" sz="14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extracomunitarios</a:t>
                      </a:r>
                      <a:endParaRPr lang="en-GB" sz="14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4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3648" y="377934"/>
            <a:ext cx="7344816" cy="89082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s-ES_tradnl" dirty="0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política moderna y </a:t>
            </a:r>
            <a:r>
              <a:rPr lang="es-ES_tradnl" dirty="0" smtClean="0">
                <a:solidFill>
                  <a:srgbClr val="20AA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dinámica</a:t>
            </a:r>
            <a:endParaRPr lang="en-GB" dirty="0">
              <a:solidFill>
                <a:srgbClr val="20AA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506" y="1494931"/>
            <a:ext cx="2844317" cy="4464496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b="1" i="0" dirty="0" err="1">
                <a:solidFill>
                  <a:srgbClr val="20AA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Moderna</a:t>
            </a:r>
            <a:endParaRPr lang="en-GB" b="1" i="0" dirty="0">
              <a:solidFill>
                <a:srgbClr val="20AA6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sz="2000" i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Énfasis en crecimiento inteligente y economía baja en carbono</a:t>
            </a:r>
            <a:endParaRPr lang="en-GB" sz="2000" i="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i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Condiciones</a:t>
            </a:r>
            <a:r>
              <a:rPr lang="fr-BE" sz="2000" i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facilitadoras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fr-BE" sz="2000" i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relación</a:t>
            </a:r>
            <a:r>
              <a:rPr lang="fr-BE" sz="2000" i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directa</a:t>
            </a: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i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 el Semestre </a:t>
            </a:r>
            <a:r>
              <a:rPr lang="fr-BE" sz="2000" i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Europeo</a:t>
            </a:r>
            <a:endParaRPr lang="fr-BE" sz="2000" i="0" dirty="0" smtClean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i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Open data</a:t>
            </a:r>
            <a:endParaRPr lang="en-GB" sz="2000" i="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87824" y="1504523"/>
            <a:ext cx="2813484" cy="39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>
                <a:solidFill>
                  <a:srgbClr val="20AA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Simple &amp; flexible</a:t>
            </a: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Reglamentos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un 50%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cortos</a:t>
            </a:r>
            <a:endParaRPr lang="en-US" sz="2000" b="0" i="0" kern="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80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medidas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simplificación</a:t>
            </a:r>
            <a:endParaRPr lang="en-US" sz="2000" b="0" i="0" kern="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sz="2000" b="0" i="0" kern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Volver a la regla de N+2 </a:t>
            </a: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sz="2000" b="0" i="0" kern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Adaptable </a:t>
            </a:r>
            <a:r>
              <a:rPr lang="es-ES_tradnl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nuevos retos </a:t>
            </a:r>
            <a:endParaRPr lang="en-GB" sz="2000" b="0" i="0" kern="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40152" y="1504523"/>
            <a:ext cx="28083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s-ES_tradnl" i="0" kern="0" dirty="0">
                <a:solidFill>
                  <a:srgbClr val="20AA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Para todas las regiones</a:t>
            </a:r>
            <a:endParaRPr lang="en-GB" b="1" i="0" kern="0" dirty="0">
              <a:solidFill>
                <a:srgbClr val="20AA6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Método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b="0" i="0" kern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Berlín</a:t>
            </a:r>
            <a:r>
              <a:rPr lang="en-US" sz="2000" b="0" i="0" kern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2000" b="0" i="0" kern="0" dirty="0" err="1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2000" b="0" i="0" kern="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endParaRPr lang="en-US" sz="2000" b="0" i="0" kern="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75% para las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regiones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pobres</a:t>
            </a:r>
            <a:endParaRPr lang="en-US" sz="2000" b="0" i="0" kern="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Disponible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nuevos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retos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todo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territorio</a:t>
            </a:r>
            <a:r>
              <a:rPr lang="en-US" sz="2000" b="0" i="0" kern="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i="0" kern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europeo</a:t>
            </a:r>
            <a:endParaRPr lang="en-US" sz="2000" b="0" i="0" kern="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b="0" i="0" kern="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940152" y="1988840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987824" y="2007082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U:\12. Policy development Post 2020\Communication\visuals\ppt_visuals1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1" y="273960"/>
            <a:ext cx="142911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4783" y="5904715"/>
            <a:ext cx="53765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Pero… ¡las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medidas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propuestas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sólo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darán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frutos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si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también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existe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una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simplificación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de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reglas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y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procedimientos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en </a:t>
            </a:r>
            <a:r>
              <a:rPr lang="en-GB" altLang="pt-PT" sz="1100" dirty="0" err="1">
                <a:solidFill>
                  <a:srgbClr val="FF0000"/>
                </a:solidFill>
                <a:latin typeface="Arial" charset="0"/>
              </a:rPr>
              <a:t>los</a:t>
            </a:r>
            <a:r>
              <a:rPr lang="en-GB" altLang="pt-PT" sz="1100" dirty="0">
                <a:solidFill>
                  <a:srgbClr val="FF0000"/>
                </a:solidFill>
                <a:latin typeface="Arial" charset="0"/>
              </a:rPr>
              <a:t> EMs</a:t>
            </a:r>
            <a:r>
              <a:rPr lang="en-GB" altLang="pt-PT" sz="1100" dirty="0" smtClean="0">
                <a:solidFill>
                  <a:srgbClr val="FF0000"/>
                </a:solidFill>
                <a:latin typeface="Arial" charset="0"/>
              </a:rPr>
              <a:t>!</a:t>
            </a:r>
            <a:endParaRPr lang="en-GB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rgistoolsp.cc.cec.eu.int:8000/ckanstore/sf_objectives/2014/ES_elig_1420_A4P1_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3076"/>
            <a:ext cx="4032448" cy="48162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574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Mapa</a:t>
            </a:r>
            <a:r>
              <a:rPr lang="fr-BE" sz="30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BE" sz="3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lang="fr-BE" sz="30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elegibilidad</a:t>
            </a:r>
            <a:r>
              <a:rPr lang="fr-BE" sz="3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BE" sz="30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2014-2020</a:t>
            </a:r>
            <a:endParaRPr lang="en-GB" sz="300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2"/>
          <a:stretch/>
        </p:blipFill>
        <p:spPr bwMode="auto">
          <a:xfrm>
            <a:off x="4499992" y="1493076"/>
            <a:ext cx="3984441" cy="481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1574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Nueva</a:t>
            </a:r>
            <a:r>
              <a:rPr lang="fr-BE" sz="30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BE" sz="3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mapa</a:t>
            </a:r>
            <a:r>
              <a:rPr lang="fr-BE" sz="3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fr-BE" sz="3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elegibilidad</a:t>
            </a:r>
            <a:r>
              <a:rPr lang="fr-BE" sz="3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BE" sz="3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2021-2027</a:t>
            </a:r>
            <a:endParaRPr lang="en-GB" sz="300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>
            <a:spLocks/>
          </p:cNvSpPr>
          <p:nvPr/>
        </p:nvSpPr>
        <p:spPr>
          <a:xfrm>
            <a:off x="344388" y="627619"/>
            <a:ext cx="8147050" cy="719138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políticos</a:t>
            </a: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83568" y="1437081"/>
            <a:ext cx="7902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sz="24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fr-BE" sz="2000" b="0" dirty="0" err="1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r>
              <a:rPr lang="fr-BE" sz="24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fr-BE" sz="2400" b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simplifican</a:t>
            </a:r>
            <a:r>
              <a:rPr lang="fr-BE" sz="24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fr-BE" sz="2400" b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consolidan</a:t>
            </a:r>
            <a:r>
              <a:rPr lang="fr-BE" sz="24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5:</a:t>
            </a:r>
            <a:endParaRPr lang="en-GB" sz="24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1344"/>
          <p:cNvGrpSpPr>
            <a:grpSpLocks/>
          </p:cNvGrpSpPr>
          <p:nvPr/>
        </p:nvGrpSpPr>
        <p:grpSpPr bwMode="auto">
          <a:xfrm>
            <a:off x="2555776" y="2420888"/>
            <a:ext cx="3570288" cy="3122613"/>
            <a:chOff x="2014" y="1642"/>
            <a:chExt cx="2249" cy="1967"/>
          </a:xfrm>
        </p:grpSpPr>
        <p:sp>
          <p:nvSpPr>
            <p:cNvPr id="86" name="AutoShape 10"/>
            <p:cNvSpPr>
              <a:spLocks noChangeArrowheads="1"/>
            </p:cNvSpPr>
            <p:nvPr/>
          </p:nvSpPr>
          <p:spPr bwMode="gray">
            <a:xfrm>
              <a:off x="2014" y="1642"/>
              <a:ext cx="2239" cy="339"/>
            </a:xfrm>
            <a:prstGeom prst="roundRect">
              <a:avLst>
                <a:gd name="adj" fmla="val 48741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400" dirty="0" smtClean="0">
                  <a:solidFill>
                    <a:schemeClr val="bg1"/>
                  </a:solidFill>
                </a:rPr>
                <a:t>Europa </a:t>
              </a:r>
              <a:r>
                <a:rPr lang="fr-BE" altLang="en-US" sz="1400" dirty="0" err="1" smtClean="0">
                  <a:solidFill>
                    <a:schemeClr val="bg1"/>
                  </a:solidFill>
                </a:rPr>
                <a:t>más</a:t>
              </a:r>
              <a:r>
                <a:rPr lang="fr-BE" alt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fr-BE" altLang="en-US" sz="1400" dirty="0" err="1" smtClean="0">
                  <a:solidFill>
                    <a:schemeClr val="bg1"/>
                  </a:solidFill>
                </a:rPr>
                <a:t>inteligente</a:t>
              </a:r>
              <a:endParaRPr lang="fr-BE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7" name="AutoShape 10"/>
            <p:cNvSpPr>
              <a:spLocks noChangeArrowheads="1"/>
            </p:cNvSpPr>
            <p:nvPr/>
          </p:nvSpPr>
          <p:spPr bwMode="gray">
            <a:xfrm>
              <a:off x="2014" y="2044"/>
              <a:ext cx="2239" cy="339"/>
            </a:xfrm>
            <a:prstGeom prst="roundRect">
              <a:avLst>
                <a:gd name="adj" fmla="val 48741"/>
              </a:avLst>
            </a:prstGeom>
            <a:solidFill>
              <a:srgbClr val="76B0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400" dirty="0" smtClean="0">
                  <a:solidFill>
                    <a:schemeClr val="bg1"/>
                  </a:solidFill>
                </a:rPr>
                <a:t>Europa </a:t>
              </a:r>
              <a:r>
                <a:rPr lang="fr-BE" altLang="en-US" sz="1400" dirty="0" err="1" smtClean="0">
                  <a:solidFill>
                    <a:schemeClr val="bg1"/>
                  </a:solidFill>
                </a:rPr>
                <a:t>más</a:t>
              </a:r>
              <a:r>
                <a:rPr lang="fr-BE" alt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fr-BE" altLang="en-US" sz="1400" dirty="0" err="1" smtClean="0">
                  <a:solidFill>
                    <a:schemeClr val="bg1"/>
                  </a:solidFill>
                </a:rPr>
                <a:t>verde</a:t>
              </a:r>
              <a:endParaRPr lang="fr-BE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" name="AutoShape 10"/>
            <p:cNvSpPr>
              <a:spLocks noChangeArrowheads="1"/>
            </p:cNvSpPr>
            <p:nvPr/>
          </p:nvSpPr>
          <p:spPr bwMode="gray">
            <a:xfrm>
              <a:off x="2014" y="2431"/>
              <a:ext cx="2249" cy="339"/>
            </a:xfrm>
            <a:prstGeom prst="roundRect">
              <a:avLst>
                <a:gd name="adj" fmla="val 48741"/>
              </a:avLst>
            </a:prstGeom>
            <a:solidFill>
              <a:srgbClr val="76B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400" dirty="0" smtClean="0">
                  <a:solidFill>
                    <a:schemeClr val="bg1"/>
                  </a:solidFill>
                </a:rPr>
                <a:t>Europa </a:t>
              </a:r>
              <a:r>
                <a:rPr lang="fr-BE" altLang="en-US" sz="1400" dirty="0" err="1" smtClean="0">
                  <a:solidFill>
                    <a:schemeClr val="bg1"/>
                  </a:solidFill>
                </a:rPr>
                <a:t>más</a:t>
              </a:r>
              <a:r>
                <a:rPr lang="fr-BE" alt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fr-BE" altLang="en-US" sz="1400" dirty="0" err="1" smtClean="0">
                  <a:solidFill>
                    <a:schemeClr val="bg1"/>
                  </a:solidFill>
                </a:rPr>
                <a:t>conectada</a:t>
              </a:r>
              <a:endParaRPr lang="fr-BE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4" name="AutoShape 10"/>
            <p:cNvSpPr>
              <a:spLocks noChangeArrowheads="1"/>
            </p:cNvSpPr>
            <p:nvPr/>
          </p:nvSpPr>
          <p:spPr bwMode="gray">
            <a:xfrm>
              <a:off x="2014" y="3270"/>
              <a:ext cx="2239" cy="339"/>
            </a:xfrm>
            <a:prstGeom prst="roundRect">
              <a:avLst>
                <a:gd name="adj" fmla="val 48741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400" dirty="0" smtClean="0">
                  <a:solidFill>
                    <a:schemeClr val="bg1"/>
                  </a:solidFill>
                </a:rPr>
                <a:t>Europa </a:t>
              </a:r>
              <a:r>
                <a:rPr lang="fr-BE" altLang="en-US" sz="1400" dirty="0" err="1" smtClean="0">
                  <a:solidFill>
                    <a:schemeClr val="bg1"/>
                  </a:solidFill>
                </a:rPr>
                <a:t>más</a:t>
              </a:r>
              <a:r>
                <a:rPr lang="fr-BE" alt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fr-BE" altLang="en-US" sz="1400" dirty="0" err="1" smtClean="0">
                  <a:solidFill>
                    <a:schemeClr val="bg1"/>
                  </a:solidFill>
                </a:rPr>
                <a:t>cercana</a:t>
              </a:r>
              <a:r>
                <a:rPr lang="fr-BE" altLang="en-US" sz="1400" dirty="0" smtClean="0">
                  <a:solidFill>
                    <a:schemeClr val="bg1"/>
                  </a:solidFill>
                </a:rPr>
                <a:t> a </a:t>
              </a:r>
              <a:br>
                <a:rPr lang="fr-BE" altLang="en-US" sz="1400" dirty="0" smtClean="0">
                  <a:solidFill>
                    <a:schemeClr val="bg1"/>
                  </a:solidFill>
                </a:rPr>
              </a:br>
              <a:r>
                <a:rPr lang="fr-BE" altLang="en-US" sz="1400" dirty="0" smtClean="0">
                  <a:solidFill>
                    <a:schemeClr val="bg1"/>
                  </a:solidFill>
                </a:rPr>
                <a:t>los </a:t>
              </a:r>
              <a:r>
                <a:rPr lang="fr-BE" altLang="en-US" sz="1400" dirty="0" err="1" smtClean="0">
                  <a:solidFill>
                    <a:schemeClr val="bg1"/>
                  </a:solidFill>
                </a:rPr>
                <a:t>ciudadanos</a:t>
              </a:r>
              <a:endParaRPr lang="fr-BE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6" name="AutoShape 10"/>
            <p:cNvSpPr>
              <a:spLocks noChangeArrowheads="1"/>
            </p:cNvSpPr>
            <p:nvPr/>
          </p:nvSpPr>
          <p:spPr bwMode="gray">
            <a:xfrm>
              <a:off x="2014" y="2864"/>
              <a:ext cx="2239" cy="339"/>
            </a:xfrm>
            <a:prstGeom prst="roundRect">
              <a:avLst>
                <a:gd name="adj" fmla="val 48741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400" dirty="0" smtClean="0">
                  <a:solidFill>
                    <a:schemeClr val="bg1"/>
                  </a:solidFill>
                </a:rPr>
                <a:t>Europa </a:t>
              </a:r>
              <a:r>
                <a:rPr lang="fr-BE" altLang="en-US" sz="1400" dirty="0" err="1" smtClean="0">
                  <a:solidFill>
                    <a:schemeClr val="bg1"/>
                  </a:solidFill>
                </a:rPr>
                <a:t>más</a:t>
              </a:r>
              <a:r>
                <a:rPr lang="fr-BE" altLang="en-US" sz="1400" dirty="0" smtClean="0">
                  <a:solidFill>
                    <a:schemeClr val="bg1"/>
                  </a:solidFill>
                </a:rPr>
                <a:t> social</a:t>
              </a:r>
              <a:endParaRPr lang="fr-BE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7" name="Oval 792"/>
            <p:cNvSpPr>
              <a:spLocks noChangeArrowheads="1"/>
            </p:cNvSpPr>
            <p:nvPr/>
          </p:nvSpPr>
          <p:spPr bwMode="gray">
            <a:xfrm>
              <a:off x="2061" y="3293"/>
              <a:ext cx="293" cy="293"/>
            </a:xfrm>
            <a:prstGeom prst="ellipse">
              <a:avLst/>
            </a:prstGeom>
            <a:solidFill>
              <a:srgbClr val="B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r-BE" altLang="fr-FR">
                <a:solidFill>
                  <a:srgbClr val="0F5494"/>
                </a:solidFill>
              </a:endParaRPr>
            </a:p>
          </p:txBody>
        </p:sp>
        <p:sp>
          <p:nvSpPr>
            <p:cNvPr id="145" name="Oval 905"/>
            <p:cNvSpPr>
              <a:spLocks noChangeArrowheads="1"/>
            </p:cNvSpPr>
            <p:nvPr/>
          </p:nvSpPr>
          <p:spPr bwMode="gray">
            <a:xfrm>
              <a:off x="2045" y="2071"/>
              <a:ext cx="292" cy="293"/>
            </a:xfrm>
            <a:prstGeom prst="ellipse">
              <a:avLst/>
            </a:prstGeom>
            <a:solidFill>
              <a:srgbClr val="E0E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r-BE" altLang="fr-FR">
                <a:solidFill>
                  <a:srgbClr val="0F5494"/>
                </a:solidFill>
              </a:endParaRPr>
            </a:p>
          </p:txBody>
        </p:sp>
        <p:sp>
          <p:nvSpPr>
            <p:cNvPr id="126" name="Freeform 1212"/>
            <p:cNvSpPr>
              <a:spLocks noEditPoints="1"/>
            </p:cNvSpPr>
            <p:nvPr/>
          </p:nvSpPr>
          <p:spPr bwMode="gray">
            <a:xfrm>
              <a:off x="2119" y="3333"/>
              <a:ext cx="144" cy="151"/>
            </a:xfrm>
            <a:custGeom>
              <a:avLst/>
              <a:gdLst>
                <a:gd name="T0" fmla="*/ 746439 w 61"/>
                <a:gd name="T1" fmla="*/ 480279 h 64"/>
                <a:gd name="T2" fmla="*/ 635661 w 61"/>
                <a:gd name="T3" fmla="*/ 428149 h 64"/>
                <a:gd name="T4" fmla="*/ 623858 w 61"/>
                <a:gd name="T5" fmla="*/ 326361 h 64"/>
                <a:gd name="T6" fmla="*/ 607430 w 61"/>
                <a:gd name="T7" fmla="*/ 288063 h 64"/>
                <a:gd name="T8" fmla="*/ 418811 w 61"/>
                <a:gd name="T9" fmla="*/ 101757 h 64"/>
                <a:gd name="T10" fmla="*/ 408032 w 61"/>
                <a:gd name="T11" fmla="*/ 90364 h 64"/>
                <a:gd name="T12" fmla="*/ 391470 w 61"/>
                <a:gd name="T13" fmla="*/ 0 h 64"/>
                <a:gd name="T14" fmla="*/ 382816 w 61"/>
                <a:gd name="T15" fmla="*/ 90364 h 64"/>
                <a:gd name="T16" fmla="*/ 366544 w 61"/>
                <a:gd name="T17" fmla="*/ 101757 h 64"/>
                <a:gd name="T18" fmla="*/ 165831 w 61"/>
                <a:gd name="T19" fmla="*/ 288063 h 64"/>
                <a:gd name="T20" fmla="*/ 150362 w 61"/>
                <a:gd name="T21" fmla="*/ 326361 h 64"/>
                <a:gd name="T22" fmla="*/ 139000 w 61"/>
                <a:gd name="T23" fmla="*/ 428149 h 64"/>
                <a:gd name="T24" fmla="*/ 11430 w 61"/>
                <a:gd name="T25" fmla="*/ 480279 h 64"/>
                <a:gd name="T26" fmla="*/ 0 w 61"/>
                <a:gd name="T27" fmla="*/ 779861 h 64"/>
                <a:gd name="T28" fmla="*/ 774604 w 61"/>
                <a:gd name="T29" fmla="*/ 806574 h 64"/>
                <a:gd name="T30" fmla="*/ 746439 w 61"/>
                <a:gd name="T31" fmla="*/ 779861 h 64"/>
                <a:gd name="T32" fmla="*/ 682744 w 61"/>
                <a:gd name="T33" fmla="*/ 518510 h 64"/>
                <a:gd name="T34" fmla="*/ 644332 w 61"/>
                <a:gd name="T35" fmla="*/ 555050 h 64"/>
                <a:gd name="T36" fmla="*/ 532316 w 61"/>
                <a:gd name="T37" fmla="*/ 326361 h 64"/>
                <a:gd name="T38" fmla="*/ 569017 w 61"/>
                <a:gd name="T39" fmla="*/ 428149 h 64"/>
                <a:gd name="T40" fmla="*/ 532316 w 61"/>
                <a:gd name="T41" fmla="*/ 326361 h 64"/>
                <a:gd name="T42" fmla="*/ 569017 w 61"/>
                <a:gd name="T43" fmla="*/ 566446 h 64"/>
                <a:gd name="T44" fmla="*/ 607430 w 61"/>
                <a:gd name="T45" fmla="*/ 518510 h 64"/>
                <a:gd name="T46" fmla="*/ 446452 w 61"/>
                <a:gd name="T47" fmla="*/ 326361 h 64"/>
                <a:gd name="T48" fmla="*/ 493896 w 61"/>
                <a:gd name="T49" fmla="*/ 428149 h 64"/>
                <a:gd name="T50" fmla="*/ 446452 w 61"/>
                <a:gd name="T51" fmla="*/ 326361 h 64"/>
                <a:gd name="T52" fmla="*/ 482166 w 61"/>
                <a:gd name="T53" fmla="*/ 566446 h 64"/>
                <a:gd name="T54" fmla="*/ 532316 w 61"/>
                <a:gd name="T55" fmla="*/ 518510 h 64"/>
                <a:gd name="T56" fmla="*/ 408032 w 61"/>
                <a:gd name="T57" fmla="*/ 518510 h 64"/>
                <a:gd name="T58" fmla="*/ 446452 w 61"/>
                <a:gd name="T59" fmla="*/ 555050 h 64"/>
                <a:gd name="T60" fmla="*/ 408032 w 61"/>
                <a:gd name="T61" fmla="*/ 518510 h 64"/>
                <a:gd name="T62" fmla="*/ 408032 w 61"/>
                <a:gd name="T63" fmla="*/ 326361 h 64"/>
                <a:gd name="T64" fmla="*/ 366544 w 61"/>
                <a:gd name="T65" fmla="*/ 428149 h 64"/>
                <a:gd name="T66" fmla="*/ 328131 w 61"/>
                <a:gd name="T67" fmla="*/ 518510 h 64"/>
                <a:gd name="T68" fmla="*/ 366544 w 61"/>
                <a:gd name="T69" fmla="*/ 555050 h 64"/>
                <a:gd name="T70" fmla="*/ 328131 w 61"/>
                <a:gd name="T71" fmla="*/ 518510 h 64"/>
                <a:gd name="T72" fmla="*/ 316200 w 61"/>
                <a:gd name="T73" fmla="*/ 326361 h 64"/>
                <a:gd name="T74" fmla="*/ 279839 w 61"/>
                <a:gd name="T75" fmla="*/ 428149 h 64"/>
                <a:gd name="T76" fmla="*/ 241042 w 61"/>
                <a:gd name="T77" fmla="*/ 518510 h 64"/>
                <a:gd name="T78" fmla="*/ 289218 w 61"/>
                <a:gd name="T79" fmla="*/ 555050 h 64"/>
                <a:gd name="T80" fmla="*/ 241042 w 61"/>
                <a:gd name="T81" fmla="*/ 518510 h 64"/>
                <a:gd name="T82" fmla="*/ 241042 w 61"/>
                <a:gd name="T83" fmla="*/ 326361 h 64"/>
                <a:gd name="T84" fmla="*/ 189122 w 61"/>
                <a:gd name="T85" fmla="*/ 428149 h 64"/>
                <a:gd name="T86" fmla="*/ 165831 w 61"/>
                <a:gd name="T87" fmla="*/ 518510 h 64"/>
                <a:gd name="T88" fmla="*/ 204251 w 61"/>
                <a:gd name="T89" fmla="*/ 555050 h 64"/>
                <a:gd name="T90" fmla="*/ 165831 w 61"/>
                <a:gd name="T91" fmla="*/ 518510 h 64"/>
                <a:gd name="T92" fmla="*/ 130339 w 61"/>
                <a:gd name="T93" fmla="*/ 518510 h 64"/>
                <a:gd name="T94" fmla="*/ 90680 w 61"/>
                <a:gd name="T95" fmla="*/ 555050 h 64"/>
                <a:gd name="T96" fmla="*/ 241042 w 61"/>
                <a:gd name="T97" fmla="*/ 779861 h 64"/>
                <a:gd name="T98" fmla="*/ 204251 w 61"/>
                <a:gd name="T99" fmla="*/ 641323 h 64"/>
                <a:gd name="T100" fmla="*/ 241042 w 61"/>
                <a:gd name="T101" fmla="*/ 779861 h 64"/>
                <a:gd name="T102" fmla="*/ 289218 w 61"/>
                <a:gd name="T103" fmla="*/ 779861 h 64"/>
                <a:gd name="T104" fmla="*/ 316200 w 61"/>
                <a:gd name="T105" fmla="*/ 641323 h 64"/>
                <a:gd name="T106" fmla="*/ 418811 w 61"/>
                <a:gd name="T107" fmla="*/ 798141 h 64"/>
                <a:gd name="T108" fmla="*/ 343154 w 61"/>
                <a:gd name="T109" fmla="*/ 668248 h 64"/>
                <a:gd name="T110" fmla="*/ 418811 w 61"/>
                <a:gd name="T111" fmla="*/ 798141 h 64"/>
                <a:gd name="T112" fmla="*/ 446452 w 61"/>
                <a:gd name="T113" fmla="*/ 779861 h 64"/>
                <a:gd name="T114" fmla="*/ 482166 w 61"/>
                <a:gd name="T115" fmla="*/ 641323 h 64"/>
                <a:gd name="T116" fmla="*/ 560547 w 61"/>
                <a:gd name="T117" fmla="*/ 779861 h 64"/>
                <a:gd name="T118" fmla="*/ 532316 w 61"/>
                <a:gd name="T119" fmla="*/ 641323 h 64"/>
                <a:gd name="T120" fmla="*/ 560547 w 61"/>
                <a:gd name="T121" fmla="*/ 779861 h 64"/>
                <a:gd name="T122" fmla="*/ 48320 w 61"/>
                <a:gd name="T123" fmla="*/ 604788 h 64"/>
                <a:gd name="T124" fmla="*/ 710975 w 61"/>
                <a:gd name="T125" fmla="*/ 593388 h 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" h="64">
                  <a:moveTo>
                    <a:pt x="59" y="62"/>
                  </a:moveTo>
                  <a:cubicBezTo>
                    <a:pt x="59" y="38"/>
                    <a:pt x="59" y="38"/>
                    <a:pt x="59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36"/>
                    <a:pt x="53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50" y="25"/>
                    <a:pt x="50" y="25"/>
                  </a:cubicBezTo>
                  <a:cubicBezTo>
                    <a:pt x="50" y="24"/>
                    <a:pt x="49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5"/>
                    <a:pt x="40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1" y="8"/>
                    <a:pt x="15" y="15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1" y="24"/>
                    <a:pt x="11" y="25"/>
                  </a:cubicBezTo>
                  <a:cubicBezTo>
                    <a:pt x="11" y="25"/>
                    <a:pt x="11" y="26"/>
                    <a:pt x="12" y="26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8" y="34"/>
                    <a:pt x="6" y="36"/>
                    <a:pt x="5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2"/>
                    <a:pt x="61" y="62"/>
                    <a:pt x="61" y="62"/>
                  </a:cubicBezTo>
                  <a:lnTo>
                    <a:pt x="59" y="62"/>
                  </a:lnTo>
                  <a:close/>
                  <a:moveTo>
                    <a:pt x="51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1" y="44"/>
                    <a:pt x="51" y="44"/>
                    <a:pt x="51" y="44"/>
                  </a:cubicBezTo>
                  <a:lnTo>
                    <a:pt x="51" y="41"/>
                  </a:lnTo>
                  <a:close/>
                  <a:moveTo>
                    <a:pt x="42" y="26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2" y="34"/>
                    <a:pt x="42" y="34"/>
                    <a:pt x="42" y="34"/>
                  </a:cubicBezTo>
                  <a:lnTo>
                    <a:pt x="42" y="26"/>
                  </a:lnTo>
                  <a:close/>
                  <a:moveTo>
                    <a:pt x="48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8" y="41"/>
                    <a:pt x="48" y="41"/>
                    <a:pt x="48" y="41"/>
                  </a:cubicBezTo>
                  <a:lnTo>
                    <a:pt x="48" y="45"/>
                  </a:lnTo>
                  <a:close/>
                  <a:moveTo>
                    <a:pt x="35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5" y="34"/>
                    <a:pt x="35" y="34"/>
                    <a:pt x="35" y="34"/>
                  </a:cubicBezTo>
                  <a:lnTo>
                    <a:pt x="35" y="26"/>
                  </a:lnTo>
                  <a:close/>
                  <a:moveTo>
                    <a:pt x="42" y="45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45"/>
                  </a:lnTo>
                  <a:close/>
                  <a:moveTo>
                    <a:pt x="32" y="41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41"/>
                  </a:lnTo>
                  <a:close/>
                  <a:moveTo>
                    <a:pt x="29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26"/>
                  </a:lnTo>
                  <a:close/>
                  <a:moveTo>
                    <a:pt x="26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44"/>
                    <a:pt x="26" y="44"/>
                    <a:pt x="26" y="44"/>
                  </a:cubicBezTo>
                  <a:lnTo>
                    <a:pt x="26" y="41"/>
                  </a:lnTo>
                  <a:close/>
                  <a:moveTo>
                    <a:pt x="22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2" y="34"/>
                    <a:pt x="22" y="34"/>
                    <a:pt x="22" y="34"/>
                  </a:cubicBezTo>
                  <a:lnTo>
                    <a:pt x="22" y="26"/>
                  </a:lnTo>
                  <a:close/>
                  <a:moveTo>
                    <a:pt x="19" y="41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9" y="44"/>
                    <a:pt x="19" y="44"/>
                    <a:pt x="19" y="44"/>
                  </a:cubicBezTo>
                  <a:lnTo>
                    <a:pt x="19" y="41"/>
                  </a:lnTo>
                  <a:close/>
                  <a:moveTo>
                    <a:pt x="15" y="26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5" y="34"/>
                    <a:pt x="15" y="34"/>
                    <a:pt x="15" y="34"/>
                  </a:cubicBezTo>
                  <a:lnTo>
                    <a:pt x="15" y="26"/>
                  </a:lnTo>
                  <a:close/>
                  <a:moveTo>
                    <a:pt x="13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41"/>
                  </a:lnTo>
                  <a:close/>
                  <a:moveTo>
                    <a:pt x="7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7" y="41"/>
                  </a:lnTo>
                  <a:close/>
                  <a:moveTo>
                    <a:pt x="19" y="62"/>
                  </a:moveTo>
                  <a:cubicBezTo>
                    <a:pt x="16" y="62"/>
                    <a:pt x="16" y="62"/>
                    <a:pt x="16" y="6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9" y="51"/>
                    <a:pt x="19" y="51"/>
                    <a:pt x="19" y="51"/>
                  </a:cubicBezTo>
                  <a:lnTo>
                    <a:pt x="19" y="62"/>
                  </a:lnTo>
                  <a:close/>
                  <a:moveTo>
                    <a:pt x="25" y="62"/>
                  </a:moveTo>
                  <a:cubicBezTo>
                    <a:pt x="23" y="62"/>
                    <a:pt x="23" y="62"/>
                    <a:pt x="23" y="62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5" y="51"/>
                    <a:pt x="25" y="51"/>
                    <a:pt x="25" y="51"/>
                  </a:cubicBezTo>
                  <a:lnTo>
                    <a:pt x="25" y="62"/>
                  </a:lnTo>
                  <a:close/>
                  <a:moveTo>
                    <a:pt x="33" y="63"/>
                  </a:moveTo>
                  <a:cubicBezTo>
                    <a:pt x="27" y="63"/>
                    <a:pt x="27" y="63"/>
                    <a:pt x="27" y="6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3" y="53"/>
                    <a:pt x="33" y="53"/>
                    <a:pt x="33" y="53"/>
                  </a:cubicBezTo>
                  <a:lnTo>
                    <a:pt x="33" y="63"/>
                  </a:lnTo>
                  <a:close/>
                  <a:moveTo>
                    <a:pt x="38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8" y="51"/>
                    <a:pt x="38" y="51"/>
                    <a:pt x="38" y="51"/>
                  </a:cubicBezTo>
                  <a:lnTo>
                    <a:pt x="38" y="62"/>
                  </a:lnTo>
                  <a:close/>
                  <a:moveTo>
                    <a:pt x="44" y="6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44" y="62"/>
                  </a:lnTo>
                  <a:close/>
                  <a:moveTo>
                    <a:pt x="56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6" y="47"/>
                    <a:pt x="56" y="47"/>
                    <a:pt x="56" y="47"/>
                  </a:cubicBezTo>
                  <a:lnTo>
                    <a:pt x="56" y="48"/>
                  </a:lnTo>
                  <a:close/>
                </a:path>
              </a:pathLst>
            </a:custGeom>
            <a:solidFill>
              <a:srgbClr val="223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4" name="Group 1323"/>
            <p:cNvGrpSpPr>
              <a:grpSpLocks/>
            </p:cNvGrpSpPr>
            <p:nvPr/>
          </p:nvGrpSpPr>
          <p:grpSpPr bwMode="auto">
            <a:xfrm>
              <a:off x="2045" y="2454"/>
              <a:ext cx="292" cy="293"/>
              <a:chOff x="6853" y="3021"/>
              <a:chExt cx="292" cy="293"/>
            </a:xfrm>
          </p:grpSpPr>
          <p:sp>
            <p:nvSpPr>
              <p:cNvPr id="122" name="Oval 1318"/>
              <p:cNvSpPr>
                <a:spLocks noChangeArrowheads="1"/>
              </p:cNvSpPr>
              <p:nvPr/>
            </p:nvSpPr>
            <p:spPr bwMode="gray">
              <a:xfrm>
                <a:off x="6853" y="3021"/>
                <a:ext cx="292" cy="293"/>
              </a:xfrm>
              <a:prstGeom prst="ellipse">
                <a:avLst/>
              </a:prstGeom>
              <a:solidFill>
                <a:srgbClr val="E0E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fr-BE" altLang="fr-FR">
                  <a:solidFill>
                    <a:srgbClr val="0F5494"/>
                  </a:solidFill>
                </a:endParaRPr>
              </a:p>
            </p:txBody>
          </p:sp>
          <p:sp>
            <p:nvSpPr>
              <p:cNvPr id="123" name="Freeform 1295"/>
              <p:cNvSpPr>
                <a:spLocks noEditPoints="1"/>
              </p:cNvSpPr>
              <p:nvPr/>
            </p:nvSpPr>
            <p:spPr bwMode="gray">
              <a:xfrm>
                <a:off x="6958" y="3092"/>
                <a:ext cx="56" cy="158"/>
              </a:xfrm>
              <a:custGeom>
                <a:avLst/>
                <a:gdLst>
                  <a:gd name="T0" fmla="*/ 268847 w 24"/>
                  <a:gd name="T1" fmla="*/ 112824 h 67"/>
                  <a:gd name="T2" fmla="*/ 210957 w 24"/>
                  <a:gd name="T3" fmla="*/ 47843 h 67"/>
                  <a:gd name="T4" fmla="*/ 190631 w 24"/>
                  <a:gd name="T5" fmla="*/ 0 h 67"/>
                  <a:gd name="T6" fmla="*/ 75677 w 24"/>
                  <a:gd name="T7" fmla="*/ 47843 h 67"/>
                  <a:gd name="T8" fmla="*/ 57269 w 24"/>
                  <a:gd name="T9" fmla="*/ 0 h 67"/>
                  <a:gd name="T10" fmla="*/ 0 w 24"/>
                  <a:gd name="T11" fmla="*/ 47843 h 67"/>
                  <a:gd name="T12" fmla="*/ 57269 w 24"/>
                  <a:gd name="T13" fmla="*/ 112824 h 67"/>
                  <a:gd name="T14" fmla="*/ 0 w 24"/>
                  <a:gd name="T15" fmla="*/ 164589 h 67"/>
                  <a:gd name="T16" fmla="*/ 57269 w 24"/>
                  <a:gd name="T17" fmla="*/ 222735 h 67"/>
                  <a:gd name="T18" fmla="*/ 57269 w 24"/>
                  <a:gd name="T19" fmla="*/ 277434 h 67"/>
                  <a:gd name="T20" fmla="*/ 0 w 24"/>
                  <a:gd name="T21" fmla="*/ 277434 h 67"/>
                  <a:gd name="T22" fmla="*/ 0 w 24"/>
                  <a:gd name="T23" fmla="*/ 340749 h 67"/>
                  <a:gd name="T24" fmla="*/ 57269 w 24"/>
                  <a:gd name="T25" fmla="*/ 388135 h 67"/>
                  <a:gd name="T26" fmla="*/ 0 w 24"/>
                  <a:gd name="T27" fmla="*/ 451437 h 67"/>
                  <a:gd name="T28" fmla="*/ 57269 w 24"/>
                  <a:gd name="T29" fmla="*/ 501320 h 67"/>
                  <a:gd name="T30" fmla="*/ 0 w 24"/>
                  <a:gd name="T31" fmla="*/ 564128 h 67"/>
                  <a:gd name="T32" fmla="*/ 57269 w 24"/>
                  <a:gd name="T33" fmla="*/ 617794 h 67"/>
                  <a:gd name="T34" fmla="*/ 0 w 24"/>
                  <a:gd name="T35" fmla="*/ 674535 h 67"/>
                  <a:gd name="T36" fmla="*/ 57269 w 24"/>
                  <a:gd name="T37" fmla="*/ 728873 h 67"/>
                  <a:gd name="T38" fmla="*/ 0 w 24"/>
                  <a:gd name="T39" fmla="*/ 792186 h 67"/>
                  <a:gd name="T40" fmla="*/ 57269 w 24"/>
                  <a:gd name="T41" fmla="*/ 841536 h 67"/>
                  <a:gd name="T42" fmla="*/ 75677 w 24"/>
                  <a:gd name="T43" fmla="*/ 792186 h 67"/>
                  <a:gd name="T44" fmla="*/ 190631 w 24"/>
                  <a:gd name="T45" fmla="*/ 841536 h 67"/>
                  <a:gd name="T46" fmla="*/ 210957 w 24"/>
                  <a:gd name="T47" fmla="*/ 792186 h 67"/>
                  <a:gd name="T48" fmla="*/ 268847 w 24"/>
                  <a:gd name="T49" fmla="*/ 728873 h 67"/>
                  <a:gd name="T50" fmla="*/ 210957 w 24"/>
                  <a:gd name="T51" fmla="*/ 674535 h 67"/>
                  <a:gd name="T52" fmla="*/ 268847 w 24"/>
                  <a:gd name="T53" fmla="*/ 617794 h 67"/>
                  <a:gd name="T54" fmla="*/ 210957 w 24"/>
                  <a:gd name="T55" fmla="*/ 564128 h 67"/>
                  <a:gd name="T56" fmla="*/ 268847 w 24"/>
                  <a:gd name="T57" fmla="*/ 501320 h 67"/>
                  <a:gd name="T58" fmla="*/ 210957 w 24"/>
                  <a:gd name="T59" fmla="*/ 451437 h 67"/>
                  <a:gd name="T60" fmla="*/ 268847 w 24"/>
                  <a:gd name="T61" fmla="*/ 388135 h 67"/>
                  <a:gd name="T62" fmla="*/ 210957 w 24"/>
                  <a:gd name="T63" fmla="*/ 340749 h 67"/>
                  <a:gd name="T64" fmla="*/ 268847 w 24"/>
                  <a:gd name="T65" fmla="*/ 277434 h 67"/>
                  <a:gd name="T66" fmla="*/ 210957 w 24"/>
                  <a:gd name="T67" fmla="*/ 222735 h 67"/>
                  <a:gd name="T68" fmla="*/ 268847 w 24"/>
                  <a:gd name="T69" fmla="*/ 164589 h 67"/>
                  <a:gd name="T70" fmla="*/ 210957 w 24"/>
                  <a:gd name="T71" fmla="*/ 137901 h 67"/>
                  <a:gd name="T72" fmla="*/ 190631 w 24"/>
                  <a:gd name="T73" fmla="*/ 728873 h 67"/>
                  <a:gd name="T74" fmla="*/ 75677 w 24"/>
                  <a:gd name="T75" fmla="*/ 674535 h 67"/>
                  <a:gd name="T76" fmla="*/ 190631 w 24"/>
                  <a:gd name="T77" fmla="*/ 728873 h 67"/>
                  <a:gd name="T78" fmla="*/ 75677 w 24"/>
                  <a:gd name="T79" fmla="*/ 617794 h 67"/>
                  <a:gd name="T80" fmla="*/ 190631 w 24"/>
                  <a:gd name="T81" fmla="*/ 564128 h 67"/>
                  <a:gd name="T82" fmla="*/ 190631 w 24"/>
                  <a:gd name="T83" fmla="*/ 501320 h 67"/>
                  <a:gd name="T84" fmla="*/ 75677 w 24"/>
                  <a:gd name="T85" fmla="*/ 451437 h 67"/>
                  <a:gd name="T86" fmla="*/ 190631 w 24"/>
                  <a:gd name="T87" fmla="*/ 501320 h 67"/>
                  <a:gd name="T88" fmla="*/ 75677 w 24"/>
                  <a:gd name="T89" fmla="*/ 388135 h 67"/>
                  <a:gd name="T90" fmla="*/ 190631 w 24"/>
                  <a:gd name="T91" fmla="*/ 340749 h 67"/>
                  <a:gd name="T92" fmla="*/ 190631 w 24"/>
                  <a:gd name="T93" fmla="*/ 277434 h 67"/>
                  <a:gd name="T94" fmla="*/ 75677 w 24"/>
                  <a:gd name="T95" fmla="*/ 239219 h 67"/>
                  <a:gd name="T96" fmla="*/ 100221 w 24"/>
                  <a:gd name="T97" fmla="*/ 222735 h 67"/>
                  <a:gd name="T98" fmla="*/ 190631 w 24"/>
                  <a:gd name="T99" fmla="*/ 277434 h 67"/>
                  <a:gd name="T100" fmla="*/ 75677 w 24"/>
                  <a:gd name="T101" fmla="*/ 164589 h 67"/>
                  <a:gd name="T102" fmla="*/ 190631 w 24"/>
                  <a:gd name="T103" fmla="*/ 112824 h 67"/>
                  <a:gd name="T104" fmla="*/ 176580 w 24"/>
                  <a:gd name="T105" fmla="*/ 164589 h 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" h="67">
                    <a:moveTo>
                      <a:pt x="19" y="9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1"/>
                      <a:pt x="19" y="11"/>
                      <a:pt x="19" y="11"/>
                    </a:cubicBezTo>
                    <a:lnTo>
                      <a:pt x="19" y="9"/>
                    </a:lnTo>
                    <a:close/>
                    <a:moveTo>
                      <a:pt x="17" y="58"/>
                    </a:moveTo>
                    <a:cubicBezTo>
                      <a:pt x="7" y="58"/>
                      <a:pt x="7" y="58"/>
                      <a:pt x="7" y="58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7" y="54"/>
                      <a:pt x="17" y="54"/>
                      <a:pt x="17" y="54"/>
                    </a:cubicBezTo>
                    <a:lnTo>
                      <a:pt x="17" y="58"/>
                    </a:lnTo>
                    <a:close/>
                    <a:moveTo>
                      <a:pt x="17" y="49"/>
                    </a:moveTo>
                    <a:cubicBezTo>
                      <a:pt x="7" y="49"/>
                      <a:pt x="7" y="49"/>
                      <a:pt x="7" y="49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7" y="45"/>
                      <a:pt x="17" y="45"/>
                      <a:pt x="17" y="45"/>
                    </a:cubicBezTo>
                    <a:lnTo>
                      <a:pt x="17" y="49"/>
                    </a:lnTo>
                    <a:close/>
                    <a:moveTo>
                      <a:pt x="17" y="40"/>
                    </a:moveTo>
                    <a:cubicBezTo>
                      <a:pt x="7" y="40"/>
                      <a:pt x="7" y="40"/>
                      <a:pt x="7" y="4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7" y="36"/>
                      <a:pt x="17" y="36"/>
                      <a:pt x="17" y="36"/>
                    </a:cubicBezTo>
                    <a:lnTo>
                      <a:pt x="17" y="40"/>
                    </a:lnTo>
                    <a:close/>
                    <a:moveTo>
                      <a:pt x="17" y="31"/>
                    </a:moveTo>
                    <a:cubicBezTo>
                      <a:pt x="7" y="31"/>
                      <a:pt x="7" y="31"/>
                      <a:pt x="7" y="31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7" y="27"/>
                      <a:pt x="17" y="27"/>
                      <a:pt x="17" y="27"/>
                    </a:cubicBezTo>
                    <a:lnTo>
                      <a:pt x="17" y="31"/>
                    </a:lnTo>
                    <a:close/>
                    <a:moveTo>
                      <a:pt x="1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7" y="18"/>
                      <a:pt x="17" y="18"/>
                      <a:pt x="17" y="18"/>
                    </a:cubicBezTo>
                    <a:lnTo>
                      <a:pt x="17" y="22"/>
                    </a:lnTo>
                    <a:close/>
                    <a:moveTo>
                      <a:pt x="16" y="13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3"/>
                      <a:pt x="16" y="13"/>
                      <a:pt x="16" y="13"/>
                    </a:cubicBezTo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6" name="Oval 1338"/>
            <p:cNvSpPr>
              <a:spLocks noChangeArrowheads="1"/>
            </p:cNvSpPr>
            <p:nvPr/>
          </p:nvSpPr>
          <p:spPr bwMode="gray">
            <a:xfrm>
              <a:off x="2064" y="2892"/>
              <a:ext cx="293" cy="293"/>
            </a:xfrm>
            <a:prstGeom prst="ellipse">
              <a:avLst/>
            </a:prstGeom>
            <a:solidFill>
              <a:srgbClr val="B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r-BE" altLang="fr-FR">
                <a:solidFill>
                  <a:srgbClr val="0F5494"/>
                </a:solidFill>
              </a:endParaRPr>
            </a:p>
          </p:txBody>
        </p:sp>
        <p:sp>
          <p:nvSpPr>
            <p:cNvPr id="108" name="Oval 848"/>
            <p:cNvSpPr>
              <a:spLocks noChangeArrowheads="1"/>
            </p:cNvSpPr>
            <p:nvPr/>
          </p:nvSpPr>
          <p:spPr bwMode="gray">
            <a:xfrm>
              <a:off x="2052" y="1657"/>
              <a:ext cx="295" cy="293"/>
            </a:xfrm>
            <a:prstGeom prst="ellipse">
              <a:avLst/>
            </a:prstGeom>
            <a:solidFill>
              <a:srgbClr val="FBD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r-BE" altLang="fr-FR">
                <a:solidFill>
                  <a:srgbClr val="0F5494"/>
                </a:solidFill>
              </a:endParaRPr>
            </a:p>
          </p:txBody>
        </p:sp>
      </p:grpSp>
      <p:sp>
        <p:nvSpPr>
          <p:cNvPr id="164" name="Freeform 1331"/>
          <p:cNvSpPr>
            <a:spLocks noEditPoints="1"/>
          </p:cNvSpPr>
          <p:nvPr/>
        </p:nvSpPr>
        <p:spPr bwMode="gray">
          <a:xfrm>
            <a:off x="2756919" y="4479162"/>
            <a:ext cx="217488" cy="323850"/>
          </a:xfrm>
          <a:custGeom>
            <a:avLst/>
            <a:gdLst>
              <a:gd name="T0" fmla="*/ 730664 w 58"/>
              <a:gd name="T1" fmla="*/ 439860 h 86"/>
              <a:gd name="T2" fmla="*/ 647280 w 58"/>
              <a:gd name="T3" fmla="*/ 263679 h 86"/>
              <a:gd name="T4" fmla="*/ 507873 w 58"/>
              <a:gd name="T5" fmla="*/ 308884 h 86"/>
              <a:gd name="T6" fmla="*/ 507873 w 58"/>
              <a:gd name="T7" fmla="*/ 389996 h 86"/>
              <a:gd name="T8" fmla="*/ 448821 w 58"/>
              <a:gd name="T9" fmla="*/ 468213 h 86"/>
              <a:gd name="T10" fmla="*/ 318020 w 58"/>
              <a:gd name="T11" fmla="*/ 468213 h 86"/>
              <a:gd name="T12" fmla="*/ 242440 w 58"/>
              <a:gd name="T13" fmla="*/ 372658 h 86"/>
              <a:gd name="T14" fmla="*/ 215012 w 58"/>
              <a:gd name="T15" fmla="*/ 292894 h 86"/>
              <a:gd name="T16" fmla="*/ 114499 w 58"/>
              <a:gd name="T17" fmla="*/ 242658 h 86"/>
              <a:gd name="T18" fmla="*/ 48474 w 58"/>
              <a:gd name="T19" fmla="*/ 308884 h 86"/>
              <a:gd name="T20" fmla="*/ 11454 w 58"/>
              <a:gd name="T21" fmla="*/ 497399 h 86"/>
              <a:gd name="T22" fmla="*/ 63906 w 58"/>
              <a:gd name="T23" fmla="*/ 670745 h 86"/>
              <a:gd name="T24" fmla="*/ 63906 w 58"/>
              <a:gd name="T25" fmla="*/ 710855 h 86"/>
              <a:gd name="T26" fmla="*/ 63906 w 58"/>
              <a:gd name="T27" fmla="*/ 1072461 h 86"/>
              <a:gd name="T28" fmla="*/ 130958 w 58"/>
              <a:gd name="T29" fmla="*/ 1150664 h 86"/>
              <a:gd name="T30" fmla="*/ 178523 w 58"/>
              <a:gd name="T31" fmla="*/ 1072461 h 86"/>
              <a:gd name="T32" fmla="*/ 178523 w 58"/>
              <a:gd name="T33" fmla="*/ 732702 h 86"/>
              <a:gd name="T34" fmla="*/ 178523 w 58"/>
              <a:gd name="T35" fmla="*/ 525355 h 86"/>
              <a:gd name="T36" fmla="*/ 292493 w 58"/>
              <a:gd name="T37" fmla="*/ 587378 h 86"/>
              <a:gd name="T38" fmla="*/ 329473 w 58"/>
              <a:gd name="T39" fmla="*/ 575607 h 86"/>
              <a:gd name="T40" fmla="*/ 393374 w 58"/>
              <a:gd name="T41" fmla="*/ 587378 h 86"/>
              <a:gd name="T42" fmla="*/ 551482 w 58"/>
              <a:gd name="T43" fmla="*/ 525355 h 86"/>
              <a:gd name="T44" fmla="*/ 562881 w 58"/>
              <a:gd name="T45" fmla="*/ 604288 h 86"/>
              <a:gd name="T46" fmla="*/ 562881 w 58"/>
              <a:gd name="T47" fmla="*/ 1072461 h 86"/>
              <a:gd name="T48" fmla="*/ 611197 w 58"/>
              <a:gd name="T49" fmla="*/ 1150664 h 86"/>
              <a:gd name="T50" fmla="*/ 675282 w 58"/>
              <a:gd name="T51" fmla="*/ 1081413 h 86"/>
              <a:gd name="T52" fmla="*/ 675282 w 58"/>
              <a:gd name="T53" fmla="*/ 778004 h 86"/>
              <a:gd name="T54" fmla="*/ 714205 w 58"/>
              <a:gd name="T55" fmla="*/ 625471 h 86"/>
              <a:gd name="T56" fmla="*/ 730664 w 58"/>
              <a:gd name="T57" fmla="*/ 587378 h 86"/>
              <a:gd name="T58" fmla="*/ 730664 w 58"/>
              <a:gd name="T59" fmla="*/ 439860 h 86"/>
              <a:gd name="T60" fmla="*/ 507873 w 58"/>
              <a:gd name="T61" fmla="*/ 213424 h 86"/>
              <a:gd name="T62" fmla="*/ 626853 w 58"/>
              <a:gd name="T63" fmla="*/ 107394 h 86"/>
              <a:gd name="T64" fmla="*/ 507873 w 58"/>
              <a:gd name="T65" fmla="*/ 0 h 86"/>
              <a:gd name="T66" fmla="*/ 411997 w 58"/>
              <a:gd name="T67" fmla="*/ 107394 h 86"/>
              <a:gd name="T68" fmla="*/ 507873 w 58"/>
              <a:gd name="T69" fmla="*/ 213424 h 86"/>
              <a:gd name="T70" fmla="*/ 233474 w 58"/>
              <a:gd name="T71" fmla="*/ 213424 h 86"/>
              <a:gd name="T72" fmla="*/ 329473 w 58"/>
              <a:gd name="T73" fmla="*/ 107394 h 86"/>
              <a:gd name="T74" fmla="*/ 233474 w 58"/>
              <a:gd name="T75" fmla="*/ 0 h 86"/>
              <a:gd name="T76" fmla="*/ 130958 w 58"/>
              <a:gd name="T77" fmla="*/ 107394 h 86"/>
              <a:gd name="T78" fmla="*/ 233474 w 58"/>
              <a:gd name="T79" fmla="*/ 213424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8" h="86">
                <a:moveTo>
                  <a:pt x="57" y="33"/>
                </a:moveTo>
                <a:cubicBezTo>
                  <a:pt x="55" y="28"/>
                  <a:pt x="54" y="23"/>
                  <a:pt x="51" y="20"/>
                </a:cubicBezTo>
                <a:cubicBezTo>
                  <a:pt x="47" y="15"/>
                  <a:pt x="42" y="17"/>
                  <a:pt x="40" y="23"/>
                </a:cubicBezTo>
                <a:cubicBezTo>
                  <a:pt x="40" y="25"/>
                  <a:pt x="39" y="27"/>
                  <a:pt x="40" y="29"/>
                </a:cubicBezTo>
                <a:cubicBezTo>
                  <a:pt x="40" y="32"/>
                  <a:pt x="38" y="34"/>
                  <a:pt x="35" y="35"/>
                </a:cubicBezTo>
                <a:cubicBezTo>
                  <a:pt x="32" y="35"/>
                  <a:pt x="28" y="36"/>
                  <a:pt x="25" y="35"/>
                </a:cubicBezTo>
                <a:cubicBezTo>
                  <a:pt x="22" y="35"/>
                  <a:pt x="18" y="33"/>
                  <a:pt x="19" y="28"/>
                </a:cubicBezTo>
                <a:cubicBezTo>
                  <a:pt x="19" y="26"/>
                  <a:pt x="18" y="24"/>
                  <a:pt x="17" y="22"/>
                </a:cubicBezTo>
                <a:cubicBezTo>
                  <a:pt x="16" y="18"/>
                  <a:pt x="13" y="16"/>
                  <a:pt x="9" y="18"/>
                </a:cubicBezTo>
                <a:cubicBezTo>
                  <a:pt x="7" y="19"/>
                  <a:pt x="5" y="21"/>
                  <a:pt x="4" y="23"/>
                </a:cubicBezTo>
                <a:cubicBezTo>
                  <a:pt x="3" y="28"/>
                  <a:pt x="1" y="32"/>
                  <a:pt x="1" y="37"/>
                </a:cubicBezTo>
                <a:cubicBezTo>
                  <a:pt x="0" y="41"/>
                  <a:pt x="0" y="46"/>
                  <a:pt x="5" y="50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62"/>
                  <a:pt x="5" y="71"/>
                  <a:pt x="5" y="80"/>
                </a:cubicBezTo>
                <a:cubicBezTo>
                  <a:pt x="5" y="83"/>
                  <a:pt x="6" y="86"/>
                  <a:pt x="10" y="86"/>
                </a:cubicBezTo>
                <a:cubicBezTo>
                  <a:pt x="13" y="86"/>
                  <a:pt x="14" y="84"/>
                  <a:pt x="14" y="80"/>
                </a:cubicBezTo>
                <a:cubicBezTo>
                  <a:pt x="14" y="72"/>
                  <a:pt x="14" y="64"/>
                  <a:pt x="14" y="55"/>
                </a:cubicBezTo>
                <a:cubicBezTo>
                  <a:pt x="14" y="50"/>
                  <a:pt x="14" y="45"/>
                  <a:pt x="14" y="39"/>
                </a:cubicBezTo>
                <a:cubicBezTo>
                  <a:pt x="18" y="41"/>
                  <a:pt x="20" y="42"/>
                  <a:pt x="23" y="44"/>
                </a:cubicBezTo>
                <a:cubicBezTo>
                  <a:pt x="24" y="44"/>
                  <a:pt x="25" y="43"/>
                  <a:pt x="26" y="43"/>
                </a:cubicBezTo>
                <a:cubicBezTo>
                  <a:pt x="27" y="43"/>
                  <a:pt x="29" y="45"/>
                  <a:pt x="31" y="44"/>
                </a:cubicBezTo>
                <a:cubicBezTo>
                  <a:pt x="35" y="43"/>
                  <a:pt x="39" y="41"/>
                  <a:pt x="43" y="39"/>
                </a:cubicBezTo>
                <a:cubicBezTo>
                  <a:pt x="44" y="41"/>
                  <a:pt x="44" y="43"/>
                  <a:pt x="44" y="45"/>
                </a:cubicBezTo>
                <a:cubicBezTo>
                  <a:pt x="44" y="57"/>
                  <a:pt x="44" y="69"/>
                  <a:pt x="44" y="80"/>
                </a:cubicBezTo>
                <a:cubicBezTo>
                  <a:pt x="44" y="83"/>
                  <a:pt x="44" y="86"/>
                  <a:pt x="48" y="86"/>
                </a:cubicBezTo>
                <a:cubicBezTo>
                  <a:pt x="51" y="86"/>
                  <a:pt x="53" y="84"/>
                  <a:pt x="53" y="81"/>
                </a:cubicBezTo>
                <a:cubicBezTo>
                  <a:pt x="53" y="73"/>
                  <a:pt x="53" y="65"/>
                  <a:pt x="53" y="58"/>
                </a:cubicBezTo>
                <a:cubicBezTo>
                  <a:pt x="53" y="54"/>
                  <a:pt x="52" y="50"/>
                  <a:pt x="56" y="47"/>
                </a:cubicBezTo>
                <a:cubicBezTo>
                  <a:pt x="57" y="47"/>
                  <a:pt x="57" y="45"/>
                  <a:pt x="57" y="44"/>
                </a:cubicBezTo>
                <a:cubicBezTo>
                  <a:pt x="57" y="41"/>
                  <a:pt x="58" y="37"/>
                  <a:pt x="57" y="33"/>
                </a:cubicBezTo>
                <a:close/>
                <a:moveTo>
                  <a:pt x="40" y="16"/>
                </a:moveTo>
                <a:cubicBezTo>
                  <a:pt x="45" y="16"/>
                  <a:pt x="49" y="13"/>
                  <a:pt x="49" y="8"/>
                </a:cubicBezTo>
                <a:cubicBezTo>
                  <a:pt x="49" y="4"/>
                  <a:pt x="45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3"/>
                  <a:pt x="36" y="16"/>
                  <a:pt x="40" y="16"/>
                </a:cubicBezTo>
                <a:close/>
                <a:moveTo>
                  <a:pt x="18" y="16"/>
                </a:moveTo>
                <a:cubicBezTo>
                  <a:pt x="22" y="16"/>
                  <a:pt x="26" y="13"/>
                  <a:pt x="26" y="8"/>
                </a:cubicBezTo>
                <a:cubicBezTo>
                  <a:pt x="26" y="3"/>
                  <a:pt x="22" y="0"/>
                  <a:pt x="18" y="0"/>
                </a:cubicBezTo>
                <a:cubicBezTo>
                  <a:pt x="13" y="0"/>
                  <a:pt x="10" y="3"/>
                  <a:pt x="10" y="8"/>
                </a:cubicBezTo>
                <a:cubicBezTo>
                  <a:pt x="10" y="13"/>
                  <a:pt x="13" y="16"/>
                  <a:pt x="18" y="16"/>
                </a:cubicBezTo>
                <a:close/>
              </a:path>
            </a:pathLst>
          </a:custGeom>
          <a:solidFill>
            <a:srgbClr val="223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07" y="2543636"/>
            <a:ext cx="248300" cy="267268"/>
          </a:xfrm>
          <a:prstGeom prst="rect">
            <a:avLst/>
          </a:prstGeom>
        </p:spPr>
      </p:pic>
      <p:sp>
        <p:nvSpPr>
          <p:cNvPr id="168" name="Freeform 692"/>
          <p:cNvSpPr>
            <a:spLocks noEditPoints="1"/>
          </p:cNvSpPr>
          <p:nvPr/>
        </p:nvSpPr>
        <p:spPr bwMode="gray">
          <a:xfrm>
            <a:off x="2703414" y="3170706"/>
            <a:ext cx="225425" cy="258762"/>
          </a:xfrm>
          <a:custGeom>
            <a:avLst/>
            <a:gdLst>
              <a:gd name="T0" fmla="*/ 342653 w 60"/>
              <a:gd name="T1" fmla="*/ 166647 h 69"/>
              <a:gd name="T2" fmla="*/ 440006 w 60"/>
              <a:gd name="T3" fmla="*/ 551748 h 69"/>
              <a:gd name="T4" fmla="*/ 221546 w 60"/>
              <a:gd name="T5" fmla="*/ 373142 h 69"/>
              <a:gd name="T6" fmla="*/ 419300 w 60"/>
              <a:gd name="T7" fmla="*/ 600239 h 69"/>
              <a:gd name="T8" fmla="*/ 391645 w 60"/>
              <a:gd name="T9" fmla="*/ 627394 h 69"/>
              <a:gd name="T10" fmla="*/ 342653 w 60"/>
              <a:gd name="T11" fmla="*/ 639229 h 69"/>
              <a:gd name="T12" fmla="*/ 274505 w 60"/>
              <a:gd name="T13" fmla="*/ 612074 h 69"/>
              <a:gd name="T14" fmla="*/ 237083 w 60"/>
              <a:gd name="T15" fmla="*/ 551748 h 69"/>
              <a:gd name="T16" fmla="*/ 221546 w 60"/>
              <a:gd name="T17" fmla="*/ 536180 h 69"/>
              <a:gd name="T18" fmla="*/ 209604 w 60"/>
              <a:gd name="T19" fmla="*/ 524683 h 69"/>
              <a:gd name="T20" fmla="*/ 105291 w 60"/>
              <a:gd name="T21" fmla="*/ 472147 h 69"/>
              <a:gd name="T22" fmla="*/ 64821 w 60"/>
              <a:gd name="T23" fmla="*/ 373142 h 69"/>
              <a:gd name="T24" fmla="*/ 105291 w 60"/>
              <a:gd name="T25" fmla="*/ 254089 h 69"/>
              <a:gd name="T26" fmla="*/ 221546 w 60"/>
              <a:gd name="T27" fmla="*/ 206448 h 69"/>
              <a:gd name="T28" fmla="*/ 237083 w 60"/>
              <a:gd name="T29" fmla="*/ 206448 h 69"/>
              <a:gd name="T30" fmla="*/ 249189 w 60"/>
              <a:gd name="T31" fmla="*/ 190101 h 69"/>
              <a:gd name="T32" fmla="*/ 325582 w 60"/>
              <a:gd name="T33" fmla="*/ 91096 h 69"/>
              <a:gd name="T34" fmla="*/ 456693 w 60"/>
              <a:gd name="T35" fmla="*/ 48489 h 69"/>
              <a:gd name="T36" fmla="*/ 612174 w 60"/>
              <a:gd name="T37" fmla="*/ 114546 h 69"/>
              <a:gd name="T38" fmla="*/ 678268 w 60"/>
              <a:gd name="T39" fmla="*/ 282063 h 69"/>
              <a:gd name="T40" fmla="*/ 678268 w 60"/>
              <a:gd name="T41" fmla="*/ 309497 h 69"/>
              <a:gd name="T42" fmla="*/ 678268 w 60"/>
              <a:gd name="T43" fmla="*/ 318185 h 69"/>
              <a:gd name="T44" fmla="*/ 678268 w 60"/>
              <a:gd name="T45" fmla="*/ 329683 h 69"/>
              <a:gd name="T46" fmla="*/ 678268 w 60"/>
              <a:gd name="T47" fmla="*/ 345988 h 69"/>
              <a:gd name="T48" fmla="*/ 705723 w 60"/>
              <a:gd name="T49" fmla="*/ 393673 h 69"/>
              <a:gd name="T50" fmla="*/ 717453 w 60"/>
              <a:gd name="T51" fmla="*/ 449079 h 69"/>
              <a:gd name="T52" fmla="*/ 666162 w 60"/>
              <a:gd name="T53" fmla="*/ 551748 h 69"/>
              <a:gd name="T54" fmla="*/ 561096 w 60"/>
              <a:gd name="T55" fmla="*/ 588848 h 69"/>
              <a:gd name="T56" fmla="*/ 561096 w 60"/>
              <a:gd name="T57" fmla="*/ 588848 h 69"/>
              <a:gd name="T58" fmla="*/ 545285 w 60"/>
              <a:gd name="T59" fmla="*/ 524683 h 69"/>
              <a:gd name="T60" fmla="*/ 572669 w 60"/>
              <a:gd name="T61" fmla="*/ 254089 h 69"/>
              <a:gd name="T62" fmla="*/ 524326 w 60"/>
              <a:gd name="T63" fmla="*/ 449079 h 69"/>
              <a:gd name="T64" fmla="*/ 342653 w 60"/>
              <a:gd name="T65" fmla="*/ 166647 h 69"/>
              <a:gd name="T66" fmla="*/ 440006 w 60"/>
              <a:gd name="T67" fmla="*/ 666323 h 69"/>
              <a:gd name="T68" fmla="*/ 431240 w 60"/>
              <a:gd name="T69" fmla="*/ 881480 h 69"/>
              <a:gd name="T70" fmla="*/ 561096 w 60"/>
              <a:gd name="T71" fmla="*/ 881480 h 69"/>
              <a:gd name="T72" fmla="*/ 561096 w 60"/>
              <a:gd name="T73" fmla="*/ 648577 h 69"/>
              <a:gd name="T74" fmla="*/ 717453 w 60"/>
              <a:gd name="T75" fmla="*/ 588848 h 69"/>
              <a:gd name="T76" fmla="*/ 782642 w 60"/>
              <a:gd name="T77" fmla="*/ 449079 h 69"/>
              <a:gd name="T78" fmla="*/ 770544 w 60"/>
              <a:gd name="T79" fmla="*/ 373142 h 69"/>
              <a:gd name="T80" fmla="*/ 745223 w 60"/>
              <a:gd name="T81" fmla="*/ 318185 h 69"/>
              <a:gd name="T82" fmla="*/ 745223 w 60"/>
              <a:gd name="T83" fmla="*/ 309497 h 69"/>
              <a:gd name="T84" fmla="*/ 745223 w 60"/>
              <a:gd name="T85" fmla="*/ 282063 h 69"/>
              <a:gd name="T86" fmla="*/ 649662 w 60"/>
              <a:gd name="T87" fmla="*/ 75615 h 69"/>
              <a:gd name="T88" fmla="*/ 456693 w 60"/>
              <a:gd name="T89" fmla="*/ 0 h 69"/>
              <a:gd name="T90" fmla="*/ 286592 w 60"/>
              <a:gd name="T91" fmla="*/ 38562 h 69"/>
              <a:gd name="T92" fmla="*/ 198017 w 60"/>
              <a:gd name="T93" fmla="*/ 151540 h 69"/>
              <a:gd name="T94" fmla="*/ 64821 w 60"/>
              <a:gd name="T95" fmla="*/ 215198 h 69"/>
              <a:gd name="T96" fmla="*/ 0 w 60"/>
              <a:gd name="T97" fmla="*/ 373142 h 69"/>
              <a:gd name="T98" fmla="*/ 64821 w 60"/>
              <a:gd name="T99" fmla="*/ 508366 h 69"/>
              <a:gd name="T100" fmla="*/ 182214 w 60"/>
              <a:gd name="T101" fmla="*/ 588848 h 69"/>
              <a:gd name="T102" fmla="*/ 237083 w 60"/>
              <a:gd name="T103" fmla="*/ 666323 h 69"/>
              <a:gd name="T104" fmla="*/ 342653 w 60"/>
              <a:gd name="T105" fmla="*/ 691330 h 69"/>
              <a:gd name="T106" fmla="*/ 431240 w 60"/>
              <a:gd name="T107" fmla="*/ 676223 h 69"/>
              <a:gd name="T108" fmla="*/ 440006 w 60"/>
              <a:gd name="T109" fmla="*/ 666323 h 6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" h="69">
                <a:moveTo>
                  <a:pt x="26" y="13"/>
                </a:moveTo>
                <a:cubicBezTo>
                  <a:pt x="30" y="20"/>
                  <a:pt x="33" y="30"/>
                  <a:pt x="34" y="43"/>
                </a:cubicBezTo>
                <a:cubicBezTo>
                  <a:pt x="25" y="38"/>
                  <a:pt x="19" y="34"/>
                  <a:pt x="17" y="29"/>
                </a:cubicBezTo>
                <a:cubicBezTo>
                  <a:pt x="17" y="37"/>
                  <a:pt x="25" y="43"/>
                  <a:pt x="32" y="47"/>
                </a:cubicBezTo>
                <a:cubicBezTo>
                  <a:pt x="32" y="48"/>
                  <a:pt x="31" y="48"/>
                  <a:pt x="30" y="49"/>
                </a:cubicBezTo>
                <a:cubicBezTo>
                  <a:pt x="29" y="49"/>
                  <a:pt x="28" y="50"/>
                  <a:pt x="26" y="50"/>
                </a:cubicBezTo>
                <a:cubicBezTo>
                  <a:pt x="24" y="50"/>
                  <a:pt x="22" y="49"/>
                  <a:pt x="21" y="48"/>
                </a:cubicBezTo>
                <a:cubicBezTo>
                  <a:pt x="19" y="47"/>
                  <a:pt x="18" y="45"/>
                  <a:pt x="18" y="43"/>
                </a:cubicBezTo>
                <a:cubicBezTo>
                  <a:pt x="17" y="42"/>
                  <a:pt x="17" y="42"/>
                  <a:pt x="17" y="42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9"/>
                  <a:pt x="8" y="37"/>
                </a:cubicBezTo>
                <a:cubicBezTo>
                  <a:pt x="6" y="35"/>
                  <a:pt x="5" y="32"/>
                  <a:pt x="5" y="29"/>
                </a:cubicBezTo>
                <a:cubicBezTo>
                  <a:pt x="5" y="26"/>
                  <a:pt x="6" y="23"/>
                  <a:pt x="8" y="20"/>
                </a:cubicBezTo>
                <a:cubicBezTo>
                  <a:pt x="10" y="18"/>
                  <a:pt x="13" y="17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2"/>
                  <a:pt x="22" y="9"/>
                  <a:pt x="25" y="7"/>
                </a:cubicBezTo>
                <a:cubicBezTo>
                  <a:pt x="28" y="5"/>
                  <a:pt x="31" y="4"/>
                  <a:pt x="35" y="4"/>
                </a:cubicBezTo>
                <a:cubicBezTo>
                  <a:pt x="40" y="4"/>
                  <a:pt x="44" y="6"/>
                  <a:pt x="47" y="9"/>
                </a:cubicBezTo>
                <a:cubicBezTo>
                  <a:pt x="50" y="13"/>
                  <a:pt x="52" y="17"/>
                  <a:pt x="52" y="22"/>
                </a:cubicBezTo>
                <a:cubicBezTo>
                  <a:pt x="52" y="22"/>
                  <a:pt x="52" y="23"/>
                  <a:pt x="52" y="24"/>
                </a:cubicBezTo>
                <a:cubicBezTo>
                  <a:pt x="52" y="24"/>
                  <a:pt x="52" y="25"/>
                  <a:pt x="52" y="25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8"/>
                  <a:pt x="54" y="29"/>
                  <a:pt x="54" y="31"/>
                </a:cubicBezTo>
                <a:cubicBezTo>
                  <a:pt x="55" y="32"/>
                  <a:pt x="55" y="33"/>
                  <a:pt x="55" y="35"/>
                </a:cubicBezTo>
                <a:cubicBezTo>
                  <a:pt x="55" y="38"/>
                  <a:pt x="54" y="41"/>
                  <a:pt x="51" y="43"/>
                </a:cubicBezTo>
                <a:cubicBezTo>
                  <a:pt x="49" y="45"/>
                  <a:pt x="46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2" y="45"/>
                  <a:pt x="42" y="43"/>
                  <a:pt x="42" y="41"/>
                </a:cubicBezTo>
                <a:cubicBezTo>
                  <a:pt x="44" y="35"/>
                  <a:pt x="48" y="26"/>
                  <a:pt x="44" y="20"/>
                </a:cubicBezTo>
                <a:cubicBezTo>
                  <a:pt x="44" y="24"/>
                  <a:pt x="43" y="29"/>
                  <a:pt x="40" y="35"/>
                </a:cubicBezTo>
                <a:cubicBezTo>
                  <a:pt x="38" y="26"/>
                  <a:pt x="33" y="18"/>
                  <a:pt x="26" y="13"/>
                </a:cubicBezTo>
                <a:moveTo>
                  <a:pt x="34" y="52"/>
                </a:moveTo>
                <a:cubicBezTo>
                  <a:pt x="34" y="57"/>
                  <a:pt x="34" y="63"/>
                  <a:pt x="3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4"/>
                  <a:pt x="44" y="58"/>
                  <a:pt x="43" y="51"/>
                </a:cubicBezTo>
                <a:cubicBezTo>
                  <a:pt x="48" y="51"/>
                  <a:pt x="52" y="49"/>
                  <a:pt x="55" y="46"/>
                </a:cubicBezTo>
                <a:cubicBezTo>
                  <a:pt x="58" y="43"/>
                  <a:pt x="60" y="39"/>
                  <a:pt x="60" y="35"/>
                </a:cubicBezTo>
                <a:cubicBezTo>
                  <a:pt x="60" y="33"/>
                  <a:pt x="59" y="31"/>
                  <a:pt x="59" y="29"/>
                </a:cubicBezTo>
                <a:cubicBezTo>
                  <a:pt x="58" y="28"/>
                  <a:pt x="58" y="26"/>
                  <a:pt x="57" y="25"/>
                </a:cubicBezTo>
                <a:cubicBezTo>
                  <a:pt x="57" y="25"/>
                  <a:pt x="57" y="24"/>
                  <a:pt x="57" y="24"/>
                </a:cubicBezTo>
                <a:cubicBezTo>
                  <a:pt x="57" y="23"/>
                  <a:pt x="57" y="22"/>
                  <a:pt x="57" y="22"/>
                </a:cubicBezTo>
                <a:cubicBezTo>
                  <a:pt x="57" y="16"/>
                  <a:pt x="54" y="10"/>
                  <a:pt x="50" y="6"/>
                </a:cubicBezTo>
                <a:cubicBezTo>
                  <a:pt x="46" y="2"/>
                  <a:pt x="41" y="0"/>
                  <a:pt x="35" y="0"/>
                </a:cubicBezTo>
                <a:cubicBezTo>
                  <a:pt x="30" y="0"/>
                  <a:pt x="26" y="1"/>
                  <a:pt x="22" y="3"/>
                </a:cubicBezTo>
                <a:cubicBezTo>
                  <a:pt x="19" y="5"/>
                  <a:pt x="17" y="8"/>
                  <a:pt x="15" y="12"/>
                </a:cubicBezTo>
                <a:cubicBezTo>
                  <a:pt x="11" y="13"/>
                  <a:pt x="7" y="14"/>
                  <a:pt x="5" y="17"/>
                </a:cubicBezTo>
                <a:cubicBezTo>
                  <a:pt x="2" y="20"/>
                  <a:pt x="0" y="24"/>
                  <a:pt x="0" y="29"/>
                </a:cubicBezTo>
                <a:cubicBezTo>
                  <a:pt x="0" y="33"/>
                  <a:pt x="2" y="37"/>
                  <a:pt x="5" y="40"/>
                </a:cubicBezTo>
                <a:cubicBezTo>
                  <a:pt x="7" y="43"/>
                  <a:pt x="10" y="45"/>
                  <a:pt x="14" y="46"/>
                </a:cubicBezTo>
                <a:cubicBezTo>
                  <a:pt x="15" y="48"/>
                  <a:pt x="16" y="50"/>
                  <a:pt x="18" y="52"/>
                </a:cubicBezTo>
                <a:cubicBezTo>
                  <a:pt x="20" y="53"/>
                  <a:pt x="23" y="54"/>
                  <a:pt x="26" y="54"/>
                </a:cubicBezTo>
                <a:cubicBezTo>
                  <a:pt x="28" y="54"/>
                  <a:pt x="31" y="54"/>
                  <a:pt x="33" y="53"/>
                </a:cubicBezTo>
                <a:cubicBezTo>
                  <a:pt x="33" y="52"/>
                  <a:pt x="34" y="52"/>
                  <a:pt x="34" y="52"/>
                </a:cubicBezTo>
              </a:path>
            </a:pathLst>
          </a:custGeom>
          <a:solidFill>
            <a:srgbClr val="223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9" name="Oval 38"/>
          <p:cNvSpPr>
            <a:spLocks noChangeArrowheads="1"/>
          </p:cNvSpPr>
          <p:nvPr/>
        </p:nvSpPr>
        <p:spPr bwMode="gray">
          <a:xfrm>
            <a:off x="2027380" y="2538849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600" b="1" dirty="0" smtClean="0">
                <a:solidFill>
                  <a:srgbClr val="FF9900"/>
                </a:solidFill>
              </a:rPr>
              <a:t>1</a:t>
            </a:r>
            <a:endParaRPr lang="fr-FR" altLang="en-US" sz="1600" b="1" dirty="0">
              <a:solidFill>
                <a:srgbClr val="FF9900"/>
              </a:solidFill>
            </a:endParaRPr>
          </a:p>
        </p:txBody>
      </p:sp>
      <p:sp>
        <p:nvSpPr>
          <p:cNvPr id="170" name="Oval 42"/>
          <p:cNvSpPr>
            <a:spLocks noChangeArrowheads="1"/>
          </p:cNvSpPr>
          <p:nvPr/>
        </p:nvSpPr>
        <p:spPr bwMode="gray">
          <a:xfrm>
            <a:off x="2027380" y="3178920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76B043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600" b="1" dirty="0" smtClean="0">
                <a:solidFill>
                  <a:srgbClr val="76B043"/>
                </a:solidFill>
              </a:rPr>
              <a:t>2</a:t>
            </a:r>
            <a:endParaRPr lang="fr-FR" altLang="en-US" sz="1600" b="1" dirty="0">
              <a:solidFill>
                <a:srgbClr val="76B043"/>
              </a:solidFill>
            </a:endParaRPr>
          </a:p>
        </p:txBody>
      </p:sp>
      <p:sp>
        <p:nvSpPr>
          <p:cNvPr id="171" name="Oval 42"/>
          <p:cNvSpPr>
            <a:spLocks noChangeArrowheads="1"/>
          </p:cNvSpPr>
          <p:nvPr/>
        </p:nvSpPr>
        <p:spPr bwMode="gray">
          <a:xfrm>
            <a:off x="2027380" y="3762326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76B043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600" b="1" dirty="0" smtClean="0">
                <a:solidFill>
                  <a:srgbClr val="76B043"/>
                </a:solidFill>
              </a:rPr>
              <a:t>3</a:t>
            </a:r>
            <a:endParaRPr lang="fr-FR" altLang="en-US" sz="1600" b="1" dirty="0">
              <a:solidFill>
                <a:srgbClr val="76B043"/>
              </a:solidFill>
            </a:endParaRPr>
          </a:p>
        </p:txBody>
      </p:sp>
      <p:sp>
        <p:nvSpPr>
          <p:cNvPr id="172" name="Oval 45"/>
          <p:cNvSpPr>
            <a:spLocks noChangeArrowheads="1"/>
          </p:cNvSpPr>
          <p:nvPr/>
        </p:nvSpPr>
        <p:spPr bwMode="gray">
          <a:xfrm>
            <a:off x="2027380" y="4474319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600" b="1" dirty="0" smtClean="0">
                <a:solidFill>
                  <a:schemeClr val="accent2"/>
                </a:solidFill>
              </a:rPr>
              <a:t>4</a:t>
            </a:r>
            <a:endParaRPr lang="fr-F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73" name="Oval 45"/>
          <p:cNvSpPr>
            <a:spLocks noChangeArrowheads="1"/>
          </p:cNvSpPr>
          <p:nvPr/>
        </p:nvSpPr>
        <p:spPr bwMode="gray">
          <a:xfrm>
            <a:off x="2027380" y="5118844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600" b="1" dirty="0" smtClean="0">
                <a:solidFill>
                  <a:schemeClr val="accent2"/>
                </a:solidFill>
              </a:rPr>
              <a:t>5</a:t>
            </a:r>
            <a:endParaRPr lang="fr-F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44388" y="6021288"/>
            <a:ext cx="609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horizontales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fuera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GB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</p:bldLst>
  </p:timing>
</p:sld>
</file>

<file path=ppt/theme/theme1.xml><?xml version="1.0" encoding="utf-8"?>
<a:theme xmlns:a="http://schemas.openxmlformats.org/drawingml/2006/main" name="1_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15715</TotalTime>
  <Words>1654</Words>
  <Application>Microsoft Office PowerPoint</Application>
  <PresentationFormat>On-screen Show (4:3)</PresentationFormat>
  <Paragraphs>315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Arial Unicode MS</vt:lpstr>
      <vt:lpstr>Calibri</vt:lpstr>
      <vt:lpstr>Comic Sans MS</vt:lpstr>
      <vt:lpstr>Symbol</vt:lpstr>
      <vt:lpstr>Verdana</vt:lpstr>
      <vt:lpstr>Wingdings</vt:lpstr>
      <vt:lpstr>1_Blank</vt:lpstr>
      <vt:lpstr>  Retos y oportunidades de la nueva política de cohesión. Instrumentos en favor del desarrollo local   </vt:lpstr>
      <vt:lpstr> Structura de la presentación</vt:lpstr>
      <vt:lpstr>PowerPoint Presentation</vt:lpstr>
      <vt:lpstr>PowerPoint Presentation</vt:lpstr>
      <vt:lpstr>PowerPoint Presentation</vt:lpstr>
      <vt:lpstr>¿Cómo se fijan las asignaciones de PC? El ‘Método de Berlín’ revisado</vt:lpstr>
      <vt:lpstr>Una política moderna y dinámica</vt:lpstr>
      <vt:lpstr>PowerPoint Presentation</vt:lpstr>
      <vt:lpstr>PowerPoint Presentation</vt:lpstr>
      <vt:lpstr>PowerPoint Presentation</vt:lpstr>
      <vt:lpstr>Tasas de cofinanciación </vt:lpstr>
      <vt:lpstr>7 fondos, 1 reglamento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España 2014-2020 www.rediniciativasurbanas.es</vt:lpstr>
      <vt:lpstr>PowerPoint Presentation</vt:lpstr>
      <vt:lpstr>PowerPoint Presentation</vt:lpstr>
      <vt:lpstr>Objetivo político 5  Una Europa más próxima a los ciudadanos</vt:lpstr>
      <vt:lpstr> Objetivo Político 5 El Objetivo</vt:lpstr>
      <vt:lpstr>¿Qué es Desarrollo Urbano Sostenible? (nuevo FEDER Art. 9)</vt:lpstr>
      <vt:lpstr>¿Qué es un foco urbano? (nuevo CPR Anexo 1)</vt:lpstr>
      <vt:lpstr>   Objetivo Político 5 El método</vt:lpstr>
      <vt:lpstr>¿Qué es un enfoque integrado?</vt:lpstr>
      <vt:lpstr>Objetivo Político 5 Las herramientas territoriales</vt:lpstr>
      <vt:lpstr>Objetivo Político 5 Concentración Temática y Programación</vt:lpstr>
      <vt:lpstr>Iniciativa Urbana Europea post 2020 (Art. 104(5) CPR)</vt:lpstr>
      <vt:lpstr>Experiencia adquirida</vt:lpstr>
      <vt:lpstr>Horizonte temporal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TORREBADELLA AGUILA Jordi (REGIO)</dc:creator>
  <cp:lastModifiedBy>MICHIELIN Francesca (REGIO)</cp:lastModifiedBy>
  <cp:revision>567</cp:revision>
  <cp:lastPrinted>2020-03-03T12:38:01Z</cp:lastPrinted>
  <dcterms:created xsi:type="dcterms:W3CDTF">2018-03-19T13:44:15Z</dcterms:created>
  <dcterms:modified xsi:type="dcterms:W3CDTF">2020-03-04T18:13:48Z</dcterms:modified>
</cp:coreProperties>
</file>