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2" r:id="rId18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58C72-7AEA-428D-840F-2ABC81389D77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558F-341F-46D2-8EFC-224BD9942F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43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A561A-0670-44BC-BE9B-A29F2C2AB3AC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E15C-76CD-4E70-BD07-E2582074E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E15C-76CD-4E70-BD07-E2582074ED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2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14D5B2-650D-4DDB-90F9-B938C206113C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9331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5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69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4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31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7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1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00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3175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69089"/>
            <a:ext cx="79586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1241-9F6F-4F4F-9BB5-400A3CBEA1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05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0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4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8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3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1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4BB6-D4A8-410D-80E6-F6945571A36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D048CC-134B-4D1D-A7C9-52622CB2F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hyperlink" Target="https://oascities.org/" TargetMode="External"/><Relationship Id="rId7" Type="http://schemas.openxmlformats.org/officeDocument/2006/relationships/image" Target="../media/image21.emf"/><Relationship Id="rId12" Type="http://schemas.openxmlformats.org/officeDocument/2006/relationships/image" Target="../media/image25.emf"/><Relationship Id="rId2" Type="http://schemas.openxmlformats.org/officeDocument/2006/relationships/hyperlink" Target="http://www.eurocities.eu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emf"/><Relationship Id="rId11" Type="http://schemas.openxmlformats.org/officeDocument/2006/relationships/image" Target="../media/image24.emf"/><Relationship Id="rId5" Type="http://schemas.openxmlformats.org/officeDocument/2006/relationships/hyperlink" Target="https://ec.europa.eu/futurium/en/digital-transition" TargetMode="External"/><Relationship Id="rId10" Type="http://schemas.openxmlformats.org/officeDocument/2006/relationships/image" Target="../media/image23.emf"/><Relationship Id="rId4" Type="http://schemas.openxmlformats.org/officeDocument/2006/relationships/hyperlink" Target="https://enoll.org/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Living-in.EU%20trailer%20-%20HD.mp4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linkedin.com/redirect?url=http%3A%2F%2Fwww%2Etwitter%2Ecom%2Fsnovaretti&amp;urlhash=M9ZC&amp;trk=pro_twit" TargetMode="External"/><Relationship Id="rId7" Type="http://schemas.openxmlformats.org/officeDocument/2006/relationships/hyperlink" Target="http://be.linkedin.com/pub/serge-novaretti/6/279/46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hyperlink" Target="http://fr-fr.facebook.com/people/Serge-Novaretti/100003012493914" TargetMode="External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 smtClean="0"/>
              <a:t>C</a:t>
            </a:r>
            <a:r>
              <a:rPr lang="es-ES" noProof="0" dirty="0" smtClean="0">
                <a:solidFill>
                  <a:srgbClr val="0070C0"/>
                </a:solidFill>
              </a:rPr>
              <a:t>i</a:t>
            </a:r>
            <a:r>
              <a:rPr lang="es-ES" noProof="0" dirty="0" smtClean="0"/>
              <a:t>u</a:t>
            </a:r>
            <a:r>
              <a:rPr lang="es-ES" noProof="0" dirty="0" smtClean="0">
                <a:solidFill>
                  <a:srgbClr val="0070C0"/>
                </a:solidFill>
              </a:rPr>
              <a:t>d</a:t>
            </a:r>
            <a:r>
              <a:rPr lang="es-ES" noProof="0" dirty="0" smtClean="0"/>
              <a:t>a</a:t>
            </a:r>
            <a:r>
              <a:rPr lang="es-ES" noProof="0" dirty="0" smtClean="0">
                <a:solidFill>
                  <a:srgbClr val="0070C0"/>
                </a:solidFill>
              </a:rPr>
              <a:t>d</a:t>
            </a:r>
            <a:r>
              <a:rPr lang="es-ES" noProof="0" dirty="0" smtClean="0"/>
              <a:t>e</a:t>
            </a:r>
            <a:r>
              <a:rPr lang="es-ES" noProof="0" dirty="0" smtClean="0">
                <a:solidFill>
                  <a:srgbClr val="0070C0"/>
                </a:solidFill>
              </a:rPr>
              <a:t>s</a:t>
            </a:r>
            <a:r>
              <a:rPr lang="es-ES" noProof="0" dirty="0" smtClean="0"/>
              <a:t> y </a:t>
            </a:r>
            <a:r>
              <a:rPr lang="es-ES" noProof="0" dirty="0" smtClean="0">
                <a:solidFill>
                  <a:srgbClr val="0070C0"/>
                </a:solidFill>
              </a:rPr>
              <a:t>c</a:t>
            </a:r>
            <a:r>
              <a:rPr lang="es-ES" noProof="0" dirty="0" smtClean="0"/>
              <a:t>o</a:t>
            </a:r>
            <a:r>
              <a:rPr lang="es-ES" noProof="0" dirty="0" smtClean="0">
                <a:solidFill>
                  <a:srgbClr val="0070C0"/>
                </a:solidFill>
              </a:rPr>
              <a:t>m</a:t>
            </a:r>
            <a:r>
              <a:rPr lang="es-ES" noProof="0" dirty="0" smtClean="0"/>
              <a:t>u</a:t>
            </a:r>
            <a:r>
              <a:rPr lang="es-ES" noProof="0" dirty="0" smtClean="0">
                <a:solidFill>
                  <a:srgbClr val="0070C0"/>
                </a:solidFill>
              </a:rPr>
              <a:t>n</a:t>
            </a:r>
            <a:r>
              <a:rPr lang="es-ES" noProof="0" dirty="0" smtClean="0"/>
              <a:t>i</a:t>
            </a:r>
            <a:r>
              <a:rPr lang="es-ES" noProof="0" dirty="0" smtClean="0">
                <a:solidFill>
                  <a:srgbClr val="0070C0"/>
                </a:solidFill>
              </a:rPr>
              <a:t>d</a:t>
            </a:r>
            <a:r>
              <a:rPr lang="es-ES" noProof="0" dirty="0" smtClean="0"/>
              <a:t>a</a:t>
            </a:r>
            <a:r>
              <a:rPr lang="es-ES" noProof="0" dirty="0" smtClean="0">
                <a:solidFill>
                  <a:srgbClr val="0070C0"/>
                </a:solidFill>
              </a:rPr>
              <a:t>d</a:t>
            </a:r>
            <a:r>
              <a:rPr lang="es-ES" noProof="0" dirty="0" smtClean="0"/>
              <a:t>e</a:t>
            </a:r>
            <a:r>
              <a:rPr lang="es-ES" noProof="0" dirty="0" smtClean="0">
                <a:solidFill>
                  <a:srgbClr val="0070C0"/>
                </a:solidFill>
              </a:rPr>
              <a:t>s</a:t>
            </a:r>
            <a:r>
              <a:rPr lang="es-ES" noProof="0" dirty="0" smtClean="0"/>
              <a:t> </a:t>
            </a:r>
            <a:r>
              <a:rPr lang="es-ES" dirty="0" smtClean="0"/>
              <a:t>sostenibles </a:t>
            </a:r>
            <a:r>
              <a:rPr lang="es-ES" dirty="0" smtClean="0">
                <a:solidFill>
                  <a:srgbClr val="0070C0"/>
                </a:solidFill>
              </a:rPr>
              <a:t>y</a:t>
            </a:r>
            <a:r>
              <a:rPr lang="es-ES" dirty="0" smtClean="0"/>
              <a:t> </a:t>
            </a:r>
            <a:r>
              <a:rPr lang="es-ES" noProof="0" dirty="0" smtClean="0">
                <a:solidFill>
                  <a:srgbClr val="0070C0"/>
                </a:solidFill>
              </a:rPr>
              <a:t>digitales</a:t>
            </a:r>
            <a:endParaRPr lang="es-ES" noProof="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noProof="0" dirty="0" smtClean="0"/>
              <a:t>Actividad de la Commission europea</a:t>
            </a:r>
          </a:p>
          <a:p>
            <a:endParaRPr lang="es-ES" noProof="0" dirty="0" smtClean="0"/>
          </a:p>
          <a:p>
            <a:r>
              <a:rPr lang="es-ES" noProof="0" dirty="0" smtClean="0"/>
              <a:t>Cristina Martinez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2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, but how do we ensure systems can communicate with one another?"/>
          <p:cNvSpPr txBox="1"/>
          <p:nvPr/>
        </p:nvSpPr>
        <p:spPr>
          <a:xfrm>
            <a:off x="6096001" y="250986"/>
            <a:ext cx="4551363" cy="434653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19041" tIns="19041" rIns="19041" bIns="19041" anchor="ctr">
            <a:spAutoFit/>
          </a:bodyPr>
          <a:lstStyle>
            <a:lvl1pPr algn="l">
              <a:lnSpc>
                <a:spcPct val="120000"/>
              </a:lnSpc>
              <a:defRPr sz="550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r" defTabSz="309563">
              <a:defRPr/>
            </a:pPr>
            <a:r>
              <a:rPr lang="es-ES" sz="2400" kern="0" dirty="0" smtClean="0">
                <a:solidFill>
                  <a:schemeClr val="bg1"/>
                </a:solidFill>
              </a:rPr>
              <a:t>Voluntad política</a:t>
            </a:r>
            <a:endParaRPr lang="es-ES" sz="2400" kern="0" dirty="0">
              <a:solidFill>
                <a:schemeClr val="bg1"/>
              </a:solidFill>
            </a:endParaRPr>
          </a:p>
        </p:txBody>
      </p:sp>
      <p:sp>
        <p:nvSpPr>
          <p:cNvPr id="33798" name="Content Placeholder 2"/>
          <p:cNvSpPr>
            <a:spLocks noGrp="1"/>
          </p:cNvSpPr>
          <p:nvPr>
            <p:ph idx="1"/>
          </p:nvPr>
        </p:nvSpPr>
        <p:spPr>
          <a:xfrm>
            <a:off x="4295775" y="1819276"/>
            <a:ext cx="6197600" cy="2879725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FC000"/>
              </a:buClr>
              <a:buNone/>
              <a:defRPr/>
            </a:pPr>
            <a:r>
              <a:rPr lang="es-ES" altLang="en-US" sz="2000" b="1" dirty="0" smtClean="0"/>
              <a:t>Gobernanza a todos los niveles</a:t>
            </a:r>
          </a:p>
          <a:p>
            <a:pPr marL="0" indent="0">
              <a:buClr>
                <a:srgbClr val="FFC000"/>
              </a:buClr>
              <a:buNone/>
              <a:defRPr/>
            </a:pPr>
            <a:endParaRPr lang="es-ES" altLang="en-US" sz="200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s-ES" altLang="en-US" sz="2000" dirty="0" smtClean="0"/>
              <a:t>Comisión europea y el comité de regiones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s-ES" altLang="en-US" sz="2000" dirty="0" smtClean="0"/>
              <a:t>Presidencia Croata del Consejo europeo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s-ES" altLang="en-US" sz="2000" dirty="0" err="1" smtClean="0">
                <a:hlinkClick r:id="rId2"/>
              </a:rPr>
              <a:t>Eurocities</a:t>
            </a:r>
            <a:r>
              <a:rPr lang="es-ES" altLang="en-US" sz="2000" dirty="0" smtClean="0"/>
              <a:t>, </a:t>
            </a:r>
            <a:r>
              <a:rPr lang="es-ES" altLang="en-US" sz="2000" dirty="0" smtClean="0">
                <a:hlinkClick r:id="rId3"/>
              </a:rPr>
              <a:t>OASC</a:t>
            </a:r>
            <a:r>
              <a:rPr lang="es-ES" altLang="en-US" sz="2000" dirty="0" smtClean="0"/>
              <a:t> (Open &amp; Agile Smart </a:t>
            </a:r>
            <a:r>
              <a:rPr lang="es-ES" altLang="en-US" sz="2000" dirty="0" err="1" smtClean="0"/>
              <a:t>Cities</a:t>
            </a:r>
            <a:r>
              <a:rPr lang="es-ES" altLang="en-US" sz="2000" dirty="0" smtClean="0"/>
              <a:t>), </a:t>
            </a:r>
            <a:r>
              <a:rPr lang="es-ES" altLang="en-US" sz="2000" dirty="0" err="1" smtClean="0">
                <a:hlinkClick r:id="rId4"/>
              </a:rPr>
              <a:t>ENoLL</a:t>
            </a:r>
            <a:r>
              <a:rPr lang="es-ES" altLang="en-US" sz="2000" dirty="0" smtClean="0"/>
              <a:t> (European Network of Living </a:t>
            </a:r>
            <a:r>
              <a:rPr lang="es-ES" altLang="en-US" sz="2000" dirty="0" err="1" smtClean="0"/>
              <a:t>Labs</a:t>
            </a:r>
            <a:r>
              <a:rPr lang="es-ES" altLang="en-US" sz="2000" dirty="0" smtClean="0"/>
              <a:t>)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s-ES" altLang="en-US" sz="2000" dirty="0" smtClean="0">
                <a:hlinkClick r:id="rId5"/>
              </a:rPr>
              <a:t>Digital </a:t>
            </a:r>
            <a:r>
              <a:rPr lang="es-ES" altLang="en-US" sz="2000" dirty="0" err="1" smtClean="0">
                <a:hlinkClick r:id="rId5"/>
              </a:rPr>
              <a:t>Transition</a:t>
            </a:r>
            <a:r>
              <a:rPr lang="es-ES" altLang="en-US" sz="2000" dirty="0" smtClean="0">
                <a:hlinkClick r:id="rId5"/>
              </a:rPr>
              <a:t> </a:t>
            </a:r>
            <a:r>
              <a:rPr lang="es-ES" altLang="en-US" sz="2000" dirty="0" err="1" smtClean="0">
                <a:hlinkClick r:id="rId5"/>
              </a:rPr>
              <a:t>Partnership</a:t>
            </a:r>
            <a:endParaRPr lang="es-ES" altLang="en-US" sz="200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s-ES" altLang="en-US" sz="2000" dirty="0" smtClean="0"/>
              <a:t>Asociación des ciudades holandesas, etc.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s-ES" altLang="en-US" sz="2000" dirty="0" smtClean="0"/>
          </a:p>
          <a:p>
            <a:pPr marL="0" indent="0">
              <a:buClr>
                <a:srgbClr val="FFC000"/>
              </a:buClr>
              <a:buNone/>
              <a:defRPr/>
            </a:pPr>
            <a:r>
              <a:rPr lang="es-ES" altLang="en-US" sz="2000" dirty="0" smtClean="0"/>
              <a:t>Respaldo (</a:t>
            </a:r>
            <a:r>
              <a:rPr lang="es-ES" altLang="en-US" sz="2000" b="1" u="sng" dirty="0" smtClean="0">
                <a:solidFill>
                  <a:schemeClr val="accent1"/>
                </a:solidFill>
              </a:rPr>
              <a:t>firma</a:t>
            </a:r>
            <a:r>
              <a:rPr lang="es-ES" altLang="en-US" sz="2000" dirty="0" smtClean="0"/>
              <a:t>) por parte de los alcaldes, presidentes de comunidades, regiones, ministros de Estados miembros, etc.</a:t>
            </a:r>
            <a:endParaRPr lang="es-ES" altLang="en-US" sz="2000" dirty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617914"/>
            <a:ext cx="4937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644900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4327525"/>
            <a:ext cx="927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1" y="5295901"/>
            <a:ext cx="1743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3148014"/>
            <a:ext cx="12350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05025"/>
            <a:ext cx="1143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11376"/>
            <a:ext cx="9572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92313" y="1555751"/>
            <a:ext cx="8229600" cy="936625"/>
          </a:xfrm>
        </p:spPr>
        <p:txBody>
          <a:bodyPr/>
          <a:lstStyle/>
          <a:p>
            <a:r>
              <a:rPr lang="es-ES" altLang="en-US" noProof="0" dirty="0" err="1" smtClean="0">
                <a:hlinkClick r:id="rId2" action="ppaction://hlinkfile"/>
              </a:rPr>
              <a:t>Vidéo</a:t>
            </a:r>
            <a:endParaRPr lang="es-ES" altLang="en-US" noProof="0" dirty="0" smtClean="0"/>
          </a:p>
        </p:txBody>
      </p:sp>
      <p:pic>
        <p:nvPicPr>
          <p:cNvPr id="24579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" y="1202316"/>
            <a:ext cx="84264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, but how do we ensure systems can communicate with one another?"/>
          <p:cNvSpPr txBox="1"/>
          <p:nvPr/>
        </p:nvSpPr>
        <p:spPr>
          <a:xfrm>
            <a:off x="1803401" y="37467"/>
            <a:ext cx="8728075" cy="434653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19041" tIns="19041" rIns="19041" bIns="19041" anchor="ctr">
            <a:spAutoFit/>
          </a:bodyPr>
          <a:lstStyle>
            <a:lvl1pPr algn="l">
              <a:lnSpc>
                <a:spcPct val="120000"/>
              </a:lnSpc>
              <a:defRPr sz="5500">
                <a:solidFill>
                  <a:srgbClr val="24252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r" defTabSz="309563">
              <a:defRPr/>
            </a:pPr>
            <a:r>
              <a:rPr lang="es-ES" sz="2400" kern="0" dirty="0" smtClean="0">
                <a:solidFill>
                  <a:schemeClr val="bg1"/>
                </a:solidFill>
              </a:rPr>
              <a:t>Declaración política             “</a:t>
            </a:r>
            <a:r>
              <a:rPr lang="es-ES" sz="2400" kern="0" dirty="0" err="1" smtClean="0">
                <a:solidFill>
                  <a:schemeClr val="bg1"/>
                </a:solidFill>
              </a:rPr>
              <a:t>Join</a:t>
            </a:r>
            <a:r>
              <a:rPr lang="es-ES" sz="2400" kern="0" dirty="0" smtClean="0">
                <a:solidFill>
                  <a:schemeClr val="bg1"/>
                </a:solidFill>
              </a:rPr>
              <a:t> – </a:t>
            </a:r>
            <a:r>
              <a:rPr lang="es-ES" sz="2400" kern="0" dirty="0" err="1" smtClean="0">
                <a:solidFill>
                  <a:schemeClr val="bg1"/>
                </a:solidFill>
              </a:rPr>
              <a:t>Boost</a:t>
            </a:r>
            <a:r>
              <a:rPr lang="es-ES" sz="2400" kern="0" dirty="0" smtClean="0">
                <a:solidFill>
                  <a:schemeClr val="bg1"/>
                </a:solidFill>
              </a:rPr>
              <a:t> – </a:t>
            </a:r>
            <a:r>
              <a:rPr lang="es-ES" sz="2400" kern="0" dirty="0" err="1" smtClean="0">
                <a:solidFill>
                  <a:schemeClr val="bg1"/>
                </a:solidFill>
              </a:rPr>
              <a:t>Sustain</a:t>
            </a:r>
            <a:r>
              <a:rPr lang="es-ES" sz="2400" kern="0" dirty="0" smtClean="0">
                <a:solidFill>
                  <a:schemeClr val="bg1"/>
                </a:solidFill>
              </a:rPr>
              <a:t>”</a:t>
            </a:r>
            <a:endParaRPr lang="es-ES" sz="2400" kern="0" dirty="0">
              <a:solidFill>
                <a:schemeClr val="bg1"/>
              </a:solidFill>
            </a:endParaRPr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5159375" y="4294189"/>
            <a:ext cx="67135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F5494"/>
              </a:buClr>
              <a:buFontTx/>
              <a:buNone/>
              <a:defRPr/>
            </a:pPr>
            <a:r>
              <a:rPr lang="es-ES" altLang="en-US" sz="1600" i="0" u="sng" dirty="0" smtClean="0">
                <a:solidFill>
                  <a:srgbClr val="082C4C"/>
                </a:solidFill>
              </a:rPr>
              <a:t>Medidas</a:t>
            </a:r>
            <a:r>
              <a:rPr lang="es-ES" altLang="en-US" sz="1600" i="0" dirty="0" smtClean="0">
                <a:solidFill>
                  <a:srgbClr val="082C4C"/>
                </a:solidFill>
              </a:rPr>
              <a:t>:</a:t>
            </a:r>
          </a:p>
          <a:p>
            <a:pPr lvl="1" algn="just" eaLnBrk="1" hangingPunct="1">
              <a:buClr>
                <a:srgbClr val="0F5494"/>
              </a:buClr>
              <a:defRPr/>
            </a:pPr>
            <a:r>
              <a:rPr lang="es-ES" altLang="en-US" sz="1600" dirty="0" smtClean="0">
                <a:solidFill>
                  <a:srgbClr val="082C4C"/>
                </a:solidFill>
              </a:rPr>
              <a:t>Financieras </a:t>
            </a:r>
          </a:p>
          <a:p>
            <a:pPr lvl="1" algn="just" eaLnBrk="1" hangingPunct="1">
              <a:buClr>
                <a:srgbClr val="0F5494"/>
              </a:buClr>
              <a:defRPr/>
            </a:pPr>
            <a:r>
              <a:rPr lang="es-ES" altLang="en-US" sz="1600" dirty="0" smtClean="0">
                <a:solidFill>
                  <a:srgbClr val="082C4C"/>
                </a:solidFill>
              </a:rPr>
              <a:t>Técnicas</a:t>
            </a:r>
          </a:p>
          <a:p>
            <a:pPr lvl="1" algn="just" eaLnBrk="1" hangingPunct="1">
              <a:buClr>
                <a:srgbClr val="0F5494"/>
              </a:buClr>
              <a:defRPr/>
            </a:pPr>
            <a:r>
              <a:rPr lang="es-ES" altLang="en-US" sz="1600" dirty="0" smtClean="0">
                <a:solidFill>
                  <a:srgbClr val="082C4C"/>
                </a:solidFill>
              </a:rPr>
              <a:t>Jurídicas</a:t>
            </a:r>
          </a:p>
          <a:p>
            <a:pPr lvl="1" algn="just" eaLnBrk="1" hangingPunct="1">
              <a:buClr>
                <a:srgbClr val="0F5494"/>
              </a:buClr>
              <a:defRPr/>
            </a:pPr>
            <a:r>
              <a:rPr lang="es-ES" altLang="en-US" sz="1600" dirty="0" smtClean="0">
                <a:solidFill>
                  <a:srgbClr val="082C4C"/>
                </a:solidFill>
              </a:rPr>
              <a:t>Formación y reforzamiento de capacidades</a:t>
            </a:r>
          </a:p>
          <a:p>
            <a:pPr lvl="1" algn="just" eaLnBrk="1" hangingPunct="1">
              <a:buClr>
                <a:srgbClr val="0F5494"/>
              </a:buClr>
              <a:defRPr/>
            </a:pPr>
            <a:r>
              <a:rPr lang="es-ES" altLang="en-US" sz="1600" dirty="0" smtClean="0">
                <a:solidFill>
                  <a:srgbClr val="082C4C"/>
                </a:solidFill>
              </a:rPr>
              <a:t>seguimiento y evaluación</a:t>
            </a:r>
          </a:p>
          <a:p>
            <a:pPr marL="457200" lvl="1" indent="0" algn="just">
              <a:buClr>
                <a:srgbClr val="0F5494"/>
              </a:buClr>
              <a:buNone/>
              <a:defRPr/>
            </a:pPr>
            <a:endParaRPr lang="es-ES" altLang="en-US" sz="1600" dirty="0" smtClean="0">
              <a:solidFill>
                <a:srgbClr val="082C4C"/>
              </a:solidFill>
            </a:endParaRPr>
          </a:p>
          <a:p>
            <a:pPr lvl="1" algn="just" eaLnBrk="1" hangingPunct="1">
              <a:buClr>
                <a:srgbClr val="0F5494"/>
              </a:buClr>
              <a:defRPr/>
            </a:pPr>
            <a:r>
              <a:rPr lang="es-ES" altLang="en-US" sz="1600" dirty="0" smtClean="0">
                <a:solidFill>
                  <a:srgbClr val="082C4C"/>
                </a:solidFill>
              </a:rPr>
              <a:t>Un comité estratégico</a:t>
            </a:r>
            <a:endParaRPr lang="es-ES" altLang="en-US" sz="1600" dirty="0">
              <a:solidFill>
                <a:srgbClr val="082C4C"/>
              </a:solidFill>
            </a:endParaRP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043364"/>
            <a:ext cx="25209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63751" y="1166814"/>
            <a:ext cx="84677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F5494"/>
              </a:buClr>
              <a:buFontTx/>
              <a:buNone/>
              <a:defRPr/>
            </a:pPr>
            <a:r>
              <a:rPr lang="es-ES" altLang="en-US" sz="1600" i="0" u="sng" dirty="0" smtClean="0">
                <a:solidFill>
                  <a:srgbClr val="082C4C"/>
                </a:solidFill>
              </a:rPr>
              <a:t>Principios:</a:t>
            </a:r>
          </a:p>
          <a:p>
            <a:pPr marL="285750" indent="-285750" algn="just">
              <a:buClr>
                <a:srgbClr val="0F5494"/>
              </a:buClr>
              <a:defRPr/>
            </a:pPr>
            <a:r>
              <a:rPr lang="es-ES" altLang="en-US" sz="1600" i="0" dirty="0" smtClean="0">
                <a:solidFill>
                  <a:srgbClr val="082C4C"/>
                </a:solidFill>
              </a:rPr>
              <a:t>Enfoque centrado en el ciudadano</a:t>
            </a:r>
          </a:p>
          <a:p>
            <a:pPr marL="285750" indent="-285750" algn="just">
              <a:buClr>
                <a:srgbClr val="0F5494"/>
              </a:buClr>
              <a:defRPr/>
            </a:pPr>
            <a:r>
              <a:rPr lang="es-ES" altLang="en-US" sz="1600" i="0" dirty="0" smtClean="0">
                <a:solidFill>
                  <a:srgbClr val="082C4C"/>
                </a:solidFill>
              </a:rPr>
              <a:t>Planteamiento para las ciudades </a:t>
            </a:r>
          </a:p>
          <a:p>
            <a:pPr marL="285750" indent="-285750" algn="just">
              <a:buClr>
                <a:srgbClr val="0F5494"/>
              </a:buClr>
              <a:defRPr/>
            </a:pPr>
            <a:r>
              <a:rPr lang="es-ES" altLang="en-US" sz="1600" i="0" dirty="0" smtClean="0">
                <a:solidFill>
                  <a:srgbClr val="082C4C"/>
                </a:solidFill>
              </a:rPr>
              <a:t>La ciudad como ecosistema de innovación abierta y centrado en los ciudadanos</a:t>
            </a:r>
          </a:p>
          <a:p>
            <a:pPr marL="285750" indent="-285750" algn="just">
              <a:buClr>
                <a:srgbClr val="0F5494"/>
              </a:buClr>
              <a:defRPr/>
            </a:pPr>
            <a:r>
              <a:rPr lang="es-ES" altLang="en-US" sz="1600" i="0" dirty="0" smtClean="0">
                <a:solidFill>
                  <a:srgbClr val="082C4C"/>
                </a:solidFill>
              </a:rPr>
              <a:t>Acceso, uso, reparto et gestión ética y socialmente responsable des datos</a:t>
            </a:r>
          </a:p>
          <a:p>
            <a:pPr marL="285750" indent="-285750" algn="just">
              <a:buClr>
                <a:srgbClr val="0F5494"/>
              </a:buClr>
              <a:defRPr/>
            </a:pPr>
            <a:r>
              <a:rPr lang="es-ES" altLang="en-US" sz="1600" i="0" dirty="0" smtClean="0">
                <a:solidFill>
                  <a:srgbClr val="082C4C"/>
                </a:solidFill>
              </a:rPr>
              <a:t>Papel clave de la tecnología</a:t>
            </a:r>
          </a:p>
          <a:p>
            <a:pPr marL="285750" indent="-285750" algn="just">
              <a:buClr>
                <a:srgbClr val="0F5494"/>
              </a:buClr>
              <a:defRPr/>
            </a:pPr>
            <a:r>
              <a:rPr lang="es-ES" altLang="en-US" sz="1600" i="0" dirty="0" smtClean="0">
                <a:solidFill>
                  <a:srgbClr val="082C4C"/>
                </a:solidFill>
              </a:rPr>
              <a:t>Plataformas digitales interoperables fundadas sobre estándares abiertos, interfaces y modelos de datos compartidos</a:t>
            </a:r>
            <a:endParaRPr lang="es-ES" altLang="en-US" sz="1600" i="0" dirty="0">
              <a:solidFill>
                <a:srgbClr val="08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41751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268413"/>
            <a:ext cx="15049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005263"/>
            <a:ext cx="48418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814889"/>
            <a:ext cx="315277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>
          <a:xfrm>
            <a:off x="7050087" y="1"/>
            <a:ext cx="5003367" cy="936625"/>
          </a:xfrm>
        </p:spPr>
        <p:txBody>
          <a:bodyPr>
            <a:normAutofit/>
          </a:bodyPr>
          <a:lstStyle/>
          <a:p>
            <a:pPr algn="r"/>
            <a:r>
              <a:rPr lang="es-ES" altLang="en-US" noProof="0" dirty="0" smtClean="0">
                <a:solidFill>
                  <a:schemeClr val="bg1"/>
                </a:solidFill>
              </a:rPr>
              <a:t>Únanse a la comunidad</a:t>
            </a:r>
            <a:endParaRPr lang="es-ES" altLang="en-U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138545" y="174488"/>
            <a:ext cx="11841017" cy="742950"/>
          </a:xfrm>
        </p:spPr>
        <p:txBody>
          <a:bodyPr>
            <a:normAutofit fontScale="90000"/>
          </a:bodyPr>
          <a:lstStyle/>
          <a:p>
            <a:r>
              <a:rPr lang="es-ES" altLang="en-US" noProof="0" dirty="0" smtClean="0">
                <a:solidFill>
                  <a:schemeClr val="bg1"/>
                </a:solidFill>
              </a:rPr>
              <a:t>Política </a:t>
            </a:r>
            <a:r>
              <a:rPr lang="es-ES" altLang="en-US" dirty="0">
                <a:solidFill>
                  <a:schemeClr val="bg1"/>
                </a:solidFill>
              </a:rPr>
              <a:t>d</a:t>
            </a:r>
            <a:r>
              <a:rPr lang="es-ES" altLang="en-US" noProof="0" dirty="0" err="1" smtClean="0">
                <a:solidFill>
                  <a:schemeClr val="bg1"/>
                </a:solidFill>
              </a:rPr>
              <a:t>igital</a:t>
            </a:r>
            <a:r>
              <a:rPr lang="es-ES" altLang="en-US" noProof="0" dirty="0" smtClean="0">
                <a:solidFill>
                  <a:schemeClr val="bg1"/>
                </a:solidFill>
              </a:rPr>
              <a:t> en el próximo marco financiero 2021-2027</a:t>
            </a:r>
            <a:endParaRPr lang="es-ES" alt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27651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135949-40F5-4F29-82DE-4696AFBC14B6}" type="slidenum">
              <a:rPr lang="en-GB" altLang="de-DE" sz="1400" i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de-DE" sz="14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1289050"/>
            <a:ext cx="7186613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 rot="19245641">
            <a:off x="1650419" y="1806345"/>
            <a:ext cx="1861193" cy="63540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GB" sz="1600" dirty="0"/>
              <a:t>Emphasis</a:t>
            </a:r>
          </a:p>
          <a:p>
            <a:pPr algn="ctr" defTabSz="457200">
              <a:defRPr/>
            </a:pPr>
            <a:r>
              <a:rPr lang="en-GB" sz="1600" dirty="0"/>
              <a:t>On deployment</a:t>
            </a:r>
          </a:p>
        </p:txBody>
      </p:sp>
    </p:spTree>
    <p:extLst>
      <p:ext uri="{BB962C8B-B14F-4D97-AF65-F5344CB8AC3E}">
        <p14:creationId xmlns:p14="http://schemas.microsoft.com/office/powerpoint/2010/main" val="17442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180810" y="3552969"/>
            <a:ext cx="852660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3200" i="0" dirty="0" smtClean="0">
                <a:solidFill>
                  <a:schemeClr val="tx1"/>
                </a:solidFill>
              </a:rPr>
              <a:t/>
            </a:r>
            <a:br>
              <a:rPr lang="es-ES" altLang="en-US" sz="3200" i="0" dirty="0" smtClean="0">
                <a:solidFill>
                  <a:schemeClr val="tx1"/>
                </a:solidFill>
              </a:rPr>
            </a:br>
            <a:endParaRPr lang="es-ES" altLang="en-US" sz="3200" i="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n-US" sz="2800" i="0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n-US" sz="2800" i="0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n-US" sz="2800" i="0" dirty="0"/>
          </a:p>
        </p:txBody>
      </p:sp>
      <p:pic>
        <p:nvPicPr>
          <p:cNvPr id="28675" name="Picture 3" descr="https://encrypted-tbn0.google.com/images?q=tbn:ANd9GcQ1N0o0lkssMwaVTj1a9NlMVgCq72dfLVxV2J9umSjZecQ2A0L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1" y="306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s://encrypted-tbn1.google.com/images?q=tbn:ANd9GcQRHmT5zaahOIClbl-H2vqhBZL-eJzq1PHUA5Z0YFsADGFdtOEBf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77" y="3031476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https://encrypted-tbn1.google.com/images?q=tbn:ANd9GcSY7GDZfaykR5QpVzaHFH9jfKdvmMc-BDAwC8QCm3j1mbUfmHMsUw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376" y="306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530199" y="1083700"/>
            <a:ext cx="2953053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alt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GB" alt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altLang="en-US" sz="1100" i="1" dirty="0" err="1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Siguanos</a:t>
            </a:r>
            <a:r>
              <a:rPr lang="en-GB" altLang="en-US" sz="11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</a:t>
            </a:r>
          </a:p>
          <a:p>
            <a:pPr>
              <a:defRPr/>
            </a:pPr>
            <a:endParaRPr lang="en-GB" altLang="en-US" sz="1100" i="1" dirty="0" smtClean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n-US" sz="1050" dirty="0"/>
          </a:p>
          <a:p>
            <a:pPr>
              <a:defRPr/>
            </a:pPr>
            <a:r>
              <a:rPr lang="en-GB" altLang="en-US" sz="2400" dirty="0">
                <a:solidFill>
                  <a:srgbClr val="0F5494"/>
                </a:solidFill>
              </a:rPr>
              <a:t>#</a:t>
            </a:r>
            <a:r>
              <a:rPr lang="en-GB" altLang="en-US" sz="2400" dirty="0" err="1">
                <a:solidFill>
                  <a:srgbClr val="0F5494"/>
                </a:solidFill>
              </a:rPr>
              <a:t>joinboostsustainEU</a:t>
            </a:r>
            <a:endParaRPr lang="en-GB" altLang="en-US" sz="2400" dirty="0">
              <a:solidFill>
                <a:srgbClr val="0F5494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rgbClr val="0F5494"/>
                </a:solidFill>
              </a:rPr>
              <a:t>#</a:t>
            </a:r>
            <a:r>
              <a:rPr lang="en-GB" altLang="en-US" sz="2400" dirty="0" err="1">
                <a:solidFill>
                  <a:srgbClr val="0F5494"/>
                </a:solidFill>
              </a:rPr>
              <a:t>livinginEU</a:t>
            </a:r>
            <a:endParaRPr lang="en-GB" altLang="en-US" sz="2400" dirty="0">
              <a:solidFill>
                <a:srgbClr val="0F5494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rgbClr val="0F5494"/>
                </a:solidFill>
              </a:rPr>
              <a:t>@</a:t>
            </a:r>
            <a:r>
              <a:rPr lang="en-GB" altLang="en-US" sz="2400" dirty="0" err="1">
                <a:solidFill>
                  <a:srgbClr val="0F5494"/>
                </a:solidFill>
              </a:rPr>
              <a:t>ConnectCitiesEU</a:t>
            </a:r>
            <a:endParaRPr lang="en-GB" altLang="en-US" sz="2400" dirty="0">
              <a:solidFill>
                <a:srgbClr val="0F5494"/>
              </a:solidFill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1774825" y="2927206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00" i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7600" i="0">
              <a:solidFill>
                <a:srgbClr val="FFD62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774825" y="3260581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00" i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7600" i="0">
              <a:solidFill>
                <a:srgbClr val="FFD62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1774826" y="3080633"/>
            <a:ext cx="18473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6" y="1385236"/>
            <a:ext cx="2794146" cy="15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4825" y="3943927"/>
            <a:ext cx="7375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Hacia una transformación </a:t>
            </a:r>
            <a:r>
              <a:rPr lang="es-ES" sz="3200" dirty="0" smtClean="0">
                <a:solidFill>
                  <a:schemeClr val="accent1"/>
                </a:solidFill>
              </a:rPr>
              <a:t>sostenible</a:t>
            </a:r>
            <a:r>
              <a:rPr lang="es-ES" sz="3200" dirty="0" smtClean="0"/>
              <a:t> y </a:t>
            </a:r>
            <a:r>
              <a:rPr lang="es-ES" sz="3200" dirty="0" smtClean="0">
                <a:solidFill>
                  <a:srgbClr val="0070C0"/>
                </a:solidFill>
              </a:rPr>
              <a:t>digital</a:t>
            </a:r>
            <a:r>
              <a:rPr lang="es-ES" sz="3200" dirty="0" smtClean="0"/>
              <a:t>, al estilo </a:t>
            </a:r>
            <a:r>
              <a:rPr lang="es-ES" sz="3200" dirty="0" smtClean="0">
                <a:solidFill>
                  <a:schemeClr val="accent1"/>
                </a:solidFill>
              </a:rPr>
              <a:t>e</a:t>
            </a:r>
            <a:r>
              <a:rPr lang="es-ES" sz="3200" dirty="0" smtClean="0">
                <a:solidFill>
                  <a:srgbClr val="0070C0"/>
                </a:solidFill>
              </a:rPr>
              <a:t>u</a:t>
            </a:r>
            <a:r>
              <a:rPr lang="es-ES" sz="3200" dirty="0" smtClean="0">
                <a:solidFill>
                  <a:schemeClr val="accent1"/>
                </a:solidFill>
              </a:rPr>
              <a:t>r</a:t>
            </a:r>
            <a:r>
              <a:rPr lang="es-ES" sz="3200" dirty="0" smtClean="0">
                <a:solidFill>
                  <a:srgbClr val="0070C0"/>
                </a:solidFill>
              </a:rPr>
              <a:t>o</a:t>
            </a:r>
            <a:r>
              <a:rPr lang="es-ES" sz="3200" dirty="0" smtClean="0">
                <a:solidFill>
                  <a:schemeClr val="accent1"/>
                </a:solidFill>
              </a:rPr>
              <a:t>p</a:t>
            </a:r>
            <a:r>
              <a:rPr lang="es-ES" sz="3200" dirty="0" smtClean="0">
                <a:solidFill>
                  <a:srgbClr val="0070C0"/>
                </a:solidFill>
              </a:rPr>
              <a:t>e</a:t>
            </a:r>
            <a:r>
              <a:rPr lang="es-ES" sz="3200" dirty="0" smtClean="0">
                <a:solidFill>
                  <a:schemeClr val="accent1"/>
                </a:solidFill>
              </a:rPr>
              <a:t>o</a:t>
            </a:r>
            <a:endParaRPr lang="es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95"/>
            <a:ext cx="12321309" cy="75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Spare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03" y="2565400"/>
            <a:ext cx="4839993" cy="3633788"/>
          </a:xfrm>
        </p:spPr>
      </p:pic>
    </p:spTree>
    <p:extLst>
      <p:ext uri="{BB962C8B-B14F-4D97-AF65-F5344CB8AC3E}">
        <p14:creationId xmlns:p14="http://schemas.microsoft.com/office/powerpoint/2010/main" val="1022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51" y="4673956"/>
            <a:ext cx="3735596" cy="2101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7" y="211613"/>
            <a:ext cx="6772329" cy="3814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06" y="970408"/>
            <a:ext cx="6350000" cy="356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2" y="3775856"/>
            <a:ext cx="4410843" cy="299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96" y="2008651"/>
            <a:ext cx="5222003" cy="48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Ya no </a:t>
            </a:r>
            <a:r>
              <a:rPr lang="es-ES" sz="3200" i="1" dirty="0" smtClean="0"/>
              <a:t>más de lo mismo </a:t>
            </a:r>
            <a:r>
              <a:rPr lang="es-ES" sz="3200" dirty="0" smtClean="0"/>
              <a:t>para las ciudades: 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Prioridad: </a:t>
            </a:r>
            <a:r>
              <a:rPr lang="es-ES" sz="2000" u="sng" dirty="0" smtClean="0"/>
              <a:t>disminuir las emisiones de gases a efecto invernadero en sectores claves </a:t>
            </a:r>
            <a:r>
              <a:rPr lang="es-ES" sz="2000" dirty="0" smtClean="0"/>
              <a:t>(mitigación); en particular la gestión energética (edificios)</a:t>
            </a:r>
          </a:p>
          <a:p>
            <a:r>
              <a:rPr lang="es-ES" sz="2000" dirty="0" smtClean="0"/>
              <a:t>Prioridad : desarrollar </a:t>
            </a:r>
            <a:r>
              <a:rPr lang="es-ES" sz="2000" u="sng" dirty="0" smtClean="0"/>
              <a:t>sectores urbanos claves </a:t>
            </a:r>
            <a:r>
              <a:rPr lang="es-ES" sz="2000" dirty="0" smtClean="0"/>
              <a:t>(cadena alimentaria, movilidad, biodiversidad, agua y residuos, etc.)</a:t>
            </a:r>
          </a:p>
          <a:p>
            <a:r>
              <a:rPr lang="es-ES" sz="2000" dirty="0" smtClean="0"/>
              <a:t>Prioridad : políticas urbanas para </a:t>
            </a:r>
            <a:r>
              <a:rPr lang="es-ES" sz="2000" u="sng" dirty="0" smtClean="0"/>
              <a:t>la resiliencia </a:t>
            </a:r>
            <a:r>
              <a:rPr lang="es-ES" sz="2000" dirty="0" smtClean="0"/>
              <a:t>con base empírica (un nuevo principio?) y escenarios de </a:t>
            </a:r>
            <a:r>
              <a:rPr lang="es-ES" sz="2000" u="sng" dirty="0" smtClean="0"/>
              <a:t>adaptación</a:t>
            </a:r>
            <a:r>
              <a:rPr lang="es-ES" sz="2000" dirty="0" smtClean="0"/>
              <a:t> (porque la </a:t>
            </a:r>
            <a:r>
              <a:rPr lang="es-ES" sz="2000" dirty="0" err="1" smtClean="0"/>
              <a:t>t°está</a:t>
            </a:r>
            <a:r>
              <a:rPr lang="es-ES" sz="2000" dirty="0" smtClean="0"/>
              <a:t> subiendo)</a:t>
            </a:r>
          </a:p>
          <a:p>
            <a:r>
              <a:rPr lang="es-ES" sz="2000" dirty="0" smtClean="0"/>
              <a:t>Prioridad : apoyar a nuevos </a:t>
            </a:r>
            <a:r>
              <a:rPr lang="es-ES" sz="2000" u="sng" dirty="0" smtClean="0"/>
              <a:t>paradigmas eco-sociales </a:t>
            </a:r>
            <a:r>
              <a:rPr lang="es-ES" sz="2000" dirty="0" smtClean="0"/>
              <a:t>(más allá del PIB), un nuevo enfoque </a:t>
            </a:r>
            <a:r>
              <a:rPr lang="es-ES" sz="2000" dirty="0" err="1" smtClean="0"/>
              <a:t>transectorial</a:t>
            </a:r>
            <a:endParaRPr lang="es-ES" sz="2000" dirty="0" smtClean="0"/>
          </a:p>
          <a:p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…mientras seguimos gestionando todo lo otro (crisis)!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28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8" y="609600"/>
            <a:ext cx="8342778" cy="13208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Transformaciones deseables para una sociedad sostenible</a:t>
            </a:r>
            <a:endParaRPr lang="es-E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88" y="1556793"/>
            <a:ext cx="6405168" cy="46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891539" cy="1339273"/>
          </a:xfrm>
        </p:spPr>
        <p:txBody>
          <a:bodyPr/>
          <a:lstStyle/>
          <a:p>
            <a:r>
              <a:rPr lang="es-ES" dirty="0" smtClean="0"/>
              <a:t>Prioridades de la Commission Von der </a:t>
            </a:r>
            <a:r>
              <a:rPr lang="es-ES" dirty="0" err="1" smtClean="0"/>
              <a:t>Leyen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484784"/>
            <a:ext cx="7344816" cy="4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338" y="1268413"/>
            <a:ext cx="8424862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0B050"/>
                </a:solidFill>
              </a:rPr>
              <a:t>Un </a:t>
            </a:r>
            <a:r>
              <a:rPr lang="es-ES" i="1" dirty="0" smtClean="0">
                <a:solidFill>
                  <a:srgbClr val="00B050"/>
                </a:solidFill>
              </a:rPr>
              <a:t>Green </a:t>
            </a:r>
            <a:r>
              <a:rPr lang="es-ES" i="1" dirty="0" err="1" smtClean="0">
                <a:solidFill>
                  <a:srgbClr val="00B050"/>
                </a:solidFill>
              </a:rPr>
              <a:t>Deal</a:t>
            </a:r>
            <a:r>
              <a:rPr lang="es-ES" i="1" dirty="0" smtClean="0">
                <a:solidFill>
                  <a:srgbClr val="00B050"/>
                </a:solidFill>
              </a:rPr>
              <a:t> </a:t>
            </a:r>
            <a:r>
              <a:rPr lang="es-ES" dirty="0" smtClean="0">
                <a:solidFill>
                  <a:srgbClr val="00B050"/>
                </a:solidFill>
              </a:rPr>
              <a:t>europeo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0B050"/>
                </a:solidFill>
              </a:rPr>
              <a:t>Ser el primer continente climáticamente neutro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Una economía al servicio de las personas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actuar en favor de la equidad social y de la prosperidad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0B0F0"/>
                </a:solidFill>
              </a:rPr>
              <a:t>Una Europa adaptada a la era digital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0B0F0"/>
                </a:solidFill>
              </a:rPr>
              <a:t>Favorecer una nueva generación de tecnologías empoderando a los ciudadanos los medios para actuar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Promover nuestro modo de vida europea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Proteger nuestros ciudadanos et </a:t>
            </a:r>
            <a:r>
              <a:rPr lang="es-ES" dirty="0">
                <a:solidFill>
                  <a:srgbClr val="0F5494"/>
                </a:solidFill>
              </a:rPr>
              <a:t>nuestros</a:t>
            </a:r>
            <a:r>
              <a:rPr lang="es-ES" dirty="0" smtClean="0">
                <a:solidFill>
                  <a:srgbClr val="0F5494"/>
                </a:solidFill>
              </a:rPr>
              <a:t> valores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Una Europa más fuerte en la escena internacional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Reforzar nuestro liderazgo mundial responsable  </a:t>
            </a:r>
          </a:p>
          <a:p>
            <a:pPr>
              <a:defRPr/>
            </a:pPr>
            <a:endParaRPr lang="es-ES" dirty="0" smtClean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Un nuevo ímpetus para la democracia europea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rgbClr val="0F5494"/>
                </a:solidFill>
              </a:rPr>
              <a:t>Promover, proteger y reforzar nuestra democracia</a:t>
            </a:r>
          </a:p>
          <a:p>
            <a:pPr>
              <a:defRPr/>
            </a:pPr>
            <a:endParaRPr lang="es-ES" sz="2400" dirty="0">
              <a:solidFill>
                <a:srgbClr val="0F5494"/>
              </a:solidFill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608887" y="1"/>
            <a:ext cx="4356690" cy="936625"/>
          </a:xfrm>
        </p:spPr>
        <p:txBody>
          <a:bodyPr>
            <a:normAutofit/>
          </a:bodyPr>
          <a:lstStyle/>
          <a:p>
            <a:pPr algn="r"/>
            <a:r>
              <a:rPr lang="es-ES" altLang="en-US" noProof="0" dirty="0" smtClean="0">
                <a:solidFill>
                  <a:schemeClr val="bg1"/>
                </a:solidFill>
              </a:rPr>
              <a:t>Prioridades de la UE</a:t>
            </a:r>
            <a:endParaRPr lang="es-ES" altLang="en-U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967664" y="1"/>
            <a:ext cx="2541587" cy="936625"/>
          </a:xfrm>
        </p:spPr>
        <p:txBody>
          <a:bodyPr>
            <a:normAutofit/>
          </a:bodyPr>
          <a:lstStyle/>
          <a:p>
            <a:pPr algn="r"/>
            <a:r>
              <a:rPr lang="es-ES" altLang="en-US" noProof="0" dirty="0" err="1" smtClean="0">
                <a:solidFill>
                  <a:schemeClr val="bg1"/>
                </a:solidFill>
              </a:rPr>
              <a:t>Objectivos</a:t>
            </a:r>
            <a:endParaRPr lang="es-ES" alt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47850" y="1412875"/>
            <a:ext cx="6557241" cy="334385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s-ES" altLang="en-US" sz="2000" noProof="0" dirty="0" smtClean="0"/>
              <a:t>Ayudar a las ciudades y colectividades a </a:t>
            </a:r>
            <a:r>
              <a:rPr lang="es-ES" altLang="en-US" sz="2000" noProof="0" dirty="0" smtClean="0">
                <a:solidFill>
                  <a:schemeClr val="accent1"/>
                </a:solidFill>
              </a:rPr>
              <a:t>mejorar sus servicios y lograr sus objetivos de desarrollo sostenible </a:t>
            </a:r>
            <a:r>
              <a:rPr lang="es-ES" altLang="en-US" sz="2000" noProof="0" dirty="0" smtClean="0"/>
              <a:t>para una mejor </a:t>
            </a:r>
            <a:r>
              <a:rPr lang="es-ES" altLang="en-US" sz="2000" noProof="0" dirty="0" smtClean="0">
                <a:solidFill>
                  <a:schemeClr val="accent1"/>
                </a:solidFill>
              </a:rPr>
              <a:t>calidad de vida </a:t>
            </a:r>
            <a:r>
              <a:rPr lang="es-ES" altLang="en-US" sz="2000" noProof="0" dirty="0" smtClean="0"/>
              <a:t>de todos los ciudadanos</a:t>
            </a:r>
          </a:p>
          <a:p>
            <a:pPr>
              <a:buFontTx/>
              <a:buChar char="•"/>
            </a:pPr>
            <a:r>
              <a:rPr lang="es-ES" altLang="en-US" sz="2000" noProof="0" dirty="0" smtClean="0"/>
              <a:t>Sostener la </a:t>
            </a:r>
            <a:r>
              <a:rPr lang="es-ES" altLang="en-US" sz="2000" noProof="0" dirty="0" smtClean="0">
                <a:solidFill>
                  <a:schemeClr val="accent1"/>
                </a:solidFill>
              </a:rPr>
              <a:t>transformación digital </a:t>
            </a:r>
            <a:r>
              <a:rPr lang="es-ES" altLang="en-US" sz="2000" noProof="0" dirty="0" smtClean="0"/>
              <a:t>y extender los </a:t>
            </a:r>
            <a:r>
              <a:rPr lang="es-ES" altLang="en-US" sz="2000" noProof="0" dirty="0" smtClean="0">
                <a:solidFill>
                  <a:schemeClr val="accent1"/>
                </a:solidFill>
              </a:rPr>
              <a:t>beneficios </a:t>
            </a:r>
            <a:r>
              <a:rPr lang="es-ES" altLang="en-US" sz="2000" dirty="0" smtClean="0">
                <a:solidFill>
                  <a:schemeClr val="accent1"/>
                </a:solidFill>
              </a:rPr>
              <a:t>e</a:t>
            </a:r>
            <a:r>
              <a:rPr lang="es-ES" altLang="en-US" sz="2000" noProof="0" dirty="0" err="1" smtClean="0">
                <a:solidFill>
                  <a:schemeClr val="accent1"/>
                </a:solidFill>
              </a:rPr>
              <a:t>conómicos</a:t>
            </a:r>
            <a:r>
              <a:rPr lang="es-ES" altLang="en-US" sz="2000" noProof="0" dirty="0" smtClean="0">
                <a:solidFill>
                  <a:schemeClr val="accent1"/>
                </a:solidFill>
              </a:rPr>
              <a:t> y sociales </a:t>
            </a:r>
            <a:r>
              <a:rPr lang="es-ES" altLang="en-US" sz="2000" noProof="0" dirty="0" smtClean="0"/>
              <a:t>del mercado único a todos los ciudadanos europeos</a:t>
            </a:r>
            <a:endParaRPr lang="es-ES" altLang="en-US" sz="2000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83114" y="5046664"/>
            <a:ext cx="3241675" cy="13239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altLang="en-US" sz="1600" dirty="0" smtClean="0"/>
              <a:t>Actividades de la UE: </a:t>
            </a:r>
          </a:p>
          <a:p>
            <a:pPr lvl="2">
              <a:buFontTx/>
              <a:buChar char="•"/>
              <a:defRPr/>
            </a:pPr>
            <a:r>
              <a:rPr lang="es-ES" altLang="en-US" sz="1600" dirty="0" smtClean="0"/>
              <a:t>Políticas</a:t>
            </a:r>
          </a:p>
          <a:p>
            <a:pPr lvl="2">
              <a:buFontTx/>
              <a:buChar char="•"/>
              <a:defRPr/>
            </a:pPr>
            <a:r>
              <a:rPr lang="es-ES" altLang="en-US" sz="1600" dirty="0" smtClean="0"/>
              <a:t>Reglamentación</a:t>
            </a:r>
          </a:p>
          <a:p>
            <a:pPr lvl="2">
              <a:buFontTx/>
              <a:buChar char="•"/>
              <a:defRPr/>
            </a:pPr>
            <a:r>
              <a:rPr lang="es-ES" altLang="en-US" sz="1600" dirty="0" smtClean="0"/>
              <a:t>Financiación</a:t>
            </a:r>
          </a:p>
          <a:p>
            <a:pPr lvl="2">
              <a:buFontTx/>
              <a:buChar char="•"/>
              <a:defRPr/>
            </a:pPr>
            <a:r>
              <a:rPr lang="es-ES" altLang="en-US" sz="1600" dirty="0" smtClean="0"/>
              <a:t>Cooperación</a:t>
            </a:r>
            <a:endParaRPr lang="es-E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884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9" y="1092200"/>
            <a:ext cx="15668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39" y="2971800"/>
            <a:ext cx="1725613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88" y="4044950"/>
            <a:ext cx="2114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8" y="3232150"/>
            <a:ext cx="171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4" y="1263650"/>
            <a:ext cx="366236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" descr="Schermafbeelding 2015-03-09 om 07.49.14.png"/>
          <p:cNvPicPr>
            <a:picLocks noChangeAspect="1"/>
          </p:cNvPicPr>
          <p:nvPr/>
        </p:nvPicPr>
        <p:blipFill>
          <a:blip r:embed="rId7"/>
          <a:srcRect l="30000" t="11852" r="27222" b="6296"/>
          <a:stretch>
            <a:fillRect/>
          </a:stretch>
        </p:blipFill>
        <p:spPr bwMode="auto">
          <a:xfrm>
            <a:off x="751177" y="3160713"/>
            <a:ext cx="1590675" cy="2286000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ffectLst>
            <a:outerShdw blurRad="50800" dist="38100" dir="10800000" algn="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26" y="1200151"/>
            <a:ext cx="18796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88" y="5489575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4" y="5719764"/>
            <a:ext cx="284321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02" y="4327526"/>
            <a:ext cx="19716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itle 1"/>
          <p:cNvSpPr>
            <a:spLocks noGrp="1"/>
          </p:cNvSpPr>
          <p:nvPr>
            <p:ph type="title"/>
          </p:nvPr>
        </p:nvSpPr>
        <p:spPr>
          <a:xfrm>
            <a:off x="6705600" y="1"/>
            <a:ext cx="5384800" cy="936625"/>
          </a:xfrm>
        </p:spPr>
        <p:txBody>
          <a:bodyPr>
            <a:normAutofit fontScale="90000"/>
          </a:bodyPr>
          <a:lstStyle/>
          <a:p>
            <a:pPr algn="r"/>
            <a:r>
              <a:rPr lang="es-ES" altLang="en-US" noProof="0" dirty="0" smtClean="0">
                <a:solidFill>
                  <a:schemeClr val="bg1"/>
                </a:solidFill>
              </a:rPr>
              <a:t>Del tiempo de los proyectos  pilotos…</a:t>
            </a:r>
            <a:endParaRPr lang="es-ES" altLang="en-U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9753" y="1628775"/>
            <a:ext cx="8804275" cy="151288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spcAft>
                <a:spcPts val="600"/>
              </a:spcAft>
              <a:defRPr/>
            </a:pPr>
            <a:r>
              <a:rPr lang="es-ES" sz="2000" dirty="0" smtClean="0">
                <a:solidFill>
                  <a:srgbClr val="0F5494"/>
                </a:solidFill>
              </a:rPr>
              <a:t>“Transformación digital al modo europeo”</a:t>
            </a:r>
          </a:p>
          <a:p>
            <a:pPr algn="ctr">
              <a:spcAft>
                <a:spcPts val="600"/>
              </a:spcAft>
              <a:defRPr/>
            </a:pPr>
            <a:r>
              <a:rPr lang="es-ES" sz="2000" dirty="0" smtClean="0">
                <a:solidFill>
                  <a:srgbClr val="0F5494"/>
                </a:solidFill>
              </a:rPr>
              <a:t>En 2025, 300 millones de ciudadanos europeos podrán beneficiarse de servicios innovadores a través de plataformas digitales urbanas para una mejor calidad de vida</a:t>
            </a:r>
            <a:endParaRPr lang="es-ES" sz="2000" dirty="0">
              <a:solidFill>
                <a:srgbClr val="0F5494"/>
              </a:solidFill>
            </a:endParaRP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8" y="4807745"/>
            <a:ext cx="17907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83113" y="5319714"/>
            <a:ext cx="549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en-US" altLang="en-US" sz="1600" i="0"/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2532779" y="3621088"/>
            <a:ext cx="66976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s-ES" altLang="en-US" sz="1600" i="0" dirty="0" smtClean="0"/>
              <a:t>Hacia una Europa digital cohesiva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1600" i="0" dirty="0" smtClean="0"/>
              <a:t>Garantizar la soberanía tecnológica europea y la </a:t>
            </a:r>
            <a:r>
              <a:rPr lang="es-ES" altLang="en-US" sz="1600" i="0" dirty="0" smtClean="0"/>
              <a:t>soberanía</a:t>
            </a:r>
            <a:r>
              <a:rPr lang="es-ES" altLang="en-US" sz="1600" i="0" dirty="0" smtClean="0"/>
              <a:t> de los datos de la ciudad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1600" i="0" dirty="0" smtClean="0"/>
              <a:t>Garantizar les derechos digitales de los individuos (seguridad, protección des datos y vida privada)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1600" i="0" dirty="0" smtClean="0"/>
              <a:t>Desarrollar soluciones intersectoriales y transfronterizas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1600" i="0" dirty="0" smtClean="0"/>
              <a:t>Economía de escala para ganar tiempo y dinero 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1600" i="0" dirty="0" smtClean="0"/>
              <a:t>Desarrollo a larga escala de plataformas abiertas e interoperables</a:t>
            </a:r>
          </a:p>
          <a:p>
            <a:pPr>
              <a:spcBef>
                <a:spcPct val="0"/>
              </a:spcBef>
              <a:buClrTx/>
            </a:pPr>
            <a:endParaRPr lang="es-ES" altLang="en-US" sz="1600" i="0" dirty="0"/>
          </a:p>
        </p:txBody>
      </p:sp>
      <p:sp>
        <p:nvSpPr>
          <p:cNvPr id="22535" name="Title 1"/>
          <p:cNvSpPr>
            <a:spLocks noGrp="1"/>
          </p:cNvSpPr>
          <p:nvPr>
            <p:ph type="title"/>
          </p:nvPr>
        </p:nvSpPr>
        <p:spPr>
          <a:xfrm>
            <a:off x="7032626" y="1"/>
            <a:ext cx="4928465" cy="936625"/>
          </a:xfrm>
        </p:spPr>
        <p:txBody>
          <a:bodyPr>
            <a:normAutofit fontScale="90000"/>
          </a:bodyPr>
          <a:lstStyle/>
          <a:p>
            <a:pPr algn="r"/>
            <a:r>
              <a:rPr lang="es-ES" altLang="en-US" dirty="0" smtClean="0">
                <a:solidFill>
                  <a:schemeClr val="bg1"/>
                </a:solidFill>
              </a:rPr>
              <a:t>…a</a:t>
            </a:r>
            <a:r>
              <a:rPr lang="es-ES" altLang="en-US" noProof="0" dirty="0" smtClean="0">
                <a:solidFill>
                  <a:schemeClr val="bg1"/>
                </a:solidFill>
              </a:rPr>
              <a:t>l tiempo del desarrollo</a:t>
            </a:r>
            <a:endParaRPr lang="es-ES" altLang="en-U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7405</TotalTime>
  <Words>576</Words>
  <Application>Microsoft Office PowerPoint</Application>
  <PresentationFormat>Widescreen</PresentationFormat>
  <Paragraphs>96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Facet</vt:lpstr>
      <vt:lpstr>Ciudades y comunidades sostenibles y digitales</vt:lpstr>
      <vt:lpstr>PowerPoint Presentation</vt:lpstr>
      <vt:lpstr>Ya no más de lo mismo para las ciudades: </vt:lpstr>
      <vt:lpstr>Transformaciones deseables para una sociedad sostenible</vt:lpstr>
      <vt:lpstr>Prioridades de la Commission Von der Leyen</vt:lpstr>
      <vt:lpstr>Prioridades de la UE</vt:lpstr>
      <vt:lpstr>Objectivos</vt:lpstr>
      <vt:lpstr>Del tiempo de los proyectos  pilotos…</vt:lpstr>
      <vt:lpstr>…al tiempo del desarrollo</vt:lpstr>
      <vt:lpstr>PowerPoint Presentation</vt:lpstr>
      <vt:lpstr>Vidéo</vt:lpstr>
      <vt:lpstr>PowerPoint Presentation</vt:lpstr>
      <vt:lpstr>Únanse a la comunidad</vt:lpstr>
      <vt:lpstr>Política digital en el próximo marco financiero 2021-2027</vt:lpstr>
      <vt:lpstr>PowerPoint Presentation</vt:lpstr>
      <vt:lpstr>PowerPoint Presentation</vt:lpstr>
      <vt:lpstr>Spare slides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Ciudades y comunidades inteligentes y sostenibles</dc:title>
  <dc:creator>MARTINEZ Cristina (CNECT)</dc:creator>
  <cp:lastModifiedBy>MARTINEZ Cristina (CNECT)</cp:lastModifiedBy>
  <cp:revision>22</cp:revision>
  <cp:lastPrinted>2020-03-04T18:14:16Z</cp:lastPrinted>
  <dcterms:created xsi:type="dcterms:W3CDTF">2020-02-28T14:48:44Z</dcterms:created>
  <dcterms:modified xsi:type="dcterms:W3CDTF">2020-03-04T18:14:32Z</dcterms:modified>
</cp:coreProperties>
</file>