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68"/>
  </p:notesMasterIdLst>
  <p:sldIdLst>
    <p:sldId id="257" r:id="rId6"/>
    <p:sldId id="1138" r:id="rId7"/>
    <p:sldId id="1139" r:id="rId8"/>
    <p:sldId id="1140" r:id="rId9"/>
    <p:sldId id="1141" r:id="rId10"/>
    <p:sldId id="1137" r:id="rId11"/>
    <p:sldId id="1142" r:id="rId12"/>
    <p:sldId id="1143" r:id="rId13"/>
    <p:sldId id="1146" r:id="rId14"/>
    <p:sldId id="1147" r:id="rId15"/>
    <p:sldId id="1105" r:id="rId16"/>
    <p:sldId id="1062" r:id="rId17"/>
    <p:sldId id="1063" r:id="rId18"/>
    <p:sldId id="1064" r:id="rId19"/>
    <p:sldId id="1065" r:id="rId20"/>
    <p:sldId id="1104" r:id="rId21"/>
    <p:sldId id="1067" r:id="rId22"/>
    <p:sldId id="1068" r:id="rId23"/>
    <p:sldId id="1069" r:id="rId24"/>
    <p:sldId id="1070" r:id="rId25"/>
    <p:sldId id="1071" r:id="rId26"/>
    <p:sldId id="1072" r:id="rId27"/>
    <p:sldId id="1073" r:id="rId28"/>
    <p:sldId id="1074" r:id="rId29"/>
    <p:sldId id="1145" r:id="rId30"/>
    <p:sldId id="1075" r:id="rId31"/>
    <p:sldId id="1102" r:id="rId32"/>
    <p:sldId id="1107" r:id="rId33"/>
    <p:sldId id="1108" r:id="rId34"/>
    <p:sldId id="1109" r:id="rId35"/>
    <p:sldId id="1144" r:id="rId36"/>
    <p:sldId id="1110" r:id="rId37"/>
    <p:sldId id="1111" r:id="rId38"/>
    <p:sldId id="1112" r:id="rId39"/>
    <p:sldId id="1113" r:id="rId40"/>
    <p:sldId id="1106" r:id="rId41"/>
    <p:sldId id="1082" r:id="rId42"/>
    <p:sldId id="1080" r:id="rId43"/>
    <p:sldId id="1081" r:id="rId44"/>
    <p:sldId id="1124" r:id="rId45"/>
    <p:sldId id="1125" r:id="rId46"/>
    <p:sldId id="1126" r:id="rId47"/>
    <p:sldId id="1127" r:id="rId48"/>
    <p:sldId id="1085" r:id="rId49"/>
    <p:sldId id="1130" r:id="rId50"/>
    <p:sldId id="1129" r:id="rId51"/>
    <p:sldId id="1131" r:id="rId52"/>
    <p:sldId id="1134" r:id="rId53"/>
    <p:sldId id="1135" r:id="rId54"/>
    <p:sldId id="1123" r:id="rId55"/>
    <p:sldId id="1086" r:id="rId56"/>
    <p:sldId id="1087" r:id="rId57"/>
    <p:sldId id="1089" r:id="rId58"/>
    <p:sldId id="1090" r:id="rId59"/>
    <p:sldId id="1091" r:id="rId60"/>
    <p:sldId id="1092" r:id="rId61"/>
    <p:sldId id="1093" r:id="rId62"/>
    <p:sldId id="1095" r:id="rId63"/>
    <p:sldId id="1096" r:id="rId64"/>
    <p:sldId id="1097" r:id="rId65"/>
    <p:sldId id="1098" r:id="rId66"/>
    <p:sldId id="1051" r:id="rId6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Cruz Noya" initials="PCN" lastIdx="1" clrIdx="0">
    <p:extLst>
      <p:ext uri="{19B8F6BF-5375-455C-9EA6-DF929625EA0E}">
        <p15:presenceInfo xmlns:p15="http://schemas.microsoft.com/office/powerpoint/2012/main" userId="S-1-5-21-789336058-412668190-839522115-87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745"/>
    <a:srgbClr val="7A1F5E"/>
    <a:srgbClr val="FEFEFE"/>
    <a:srgbClr val="F1F1F1"/>
    <a:srgbClr val="000000"/>
    <a:srgbClr val="B1B0AB"/>
    <a:srgbClr val="8D195E"/>
    <a:srgbClr val="9C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5C98D-DD10-4D08-AB2C-BF13BB16C91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AD881-3E16-4DC9-97BE-F5BC813E3F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48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92350-2520-4A1C-AC98-4FA9700DB25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5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AD881-3E16-4DC9-97BE-F5BC813E3F1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27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C0F6F-48BA-4FD2-80EF-4870D8A64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2FB2C7-DEA9-483C-9566-443FCDFAB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508C5F-3808-4F78-8259-22CE7821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7E74C-365C-4BDD-8CB5-88697E7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7E359-1B3D-4258-8539-4C4531EA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7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49791-B0B4-4574-872A-B34902D0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9D4F22-D6A4-4560-B04F-51BF4304F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DA7B8-C2AB-4679-A742-A1D94D65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409AA1-B7D9-4FC6-88B2-3C5AB6A9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66F7B2-3777-40CA-909F-DAA12302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03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3CEB9C-5591-4780-91BD-0810231C9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D7A463-F06D-4230-9431-C057379D8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B87EDB-A71E-4336-99A7-CEEA4BC0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96ECF5-D0CE-4FD2-83B6-70833271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5E217-CE93-4931-9BC5-AFEB997D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04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3641421" y="1594372"/>
            <a:ext cx="6731859" cy="457174"/>
          </a:xfrm>
          <a:prstGeom prst="rect">
            <a:avLst/>
          </a:prstGeom>
        </p:spPr>
        <p:txBody>
          <a:bodyPr/>
          <a:lstStyle>
            <a:lvl1pPr>
              <a:defRPr lang="es-ES" sz="2902" b="1" i="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3642459" y="2204698"/>
            <a:ext cx="6730821" cy="391998"/>
          </a:xfrm>
          <a:prstGeom prst="rect">
            <a:avLst/>
          </a:prstGeom>
        </p:spPr>
        <p:txBody>
          <a:bodyPr/>
          <a:lstStyle>
            <a:lvl1pPr>
              <a:defRPr sz="1814">
                <a:solidFill>
                  <a:schemeClr val="bg1"/>
                </a:solidFill>
              </a:defRPr>
            </a:lvl1pPr>
          </a:lstStyle>
          <a:p>
            <a:r>
              <a:rPr lang="es-ES_tradnl" sz="1814" i="1">
                <a:latin typeface="Georgia" pitchFamily="18" charset="0"/>
              </a:rPr>
              <a:t>Mensaje secundario</a:t>
            </a:r>
            <a:endParaRPr lang="es-ES_tradnl" sz="1814" i="1" baseline="0" noProof="0">
              <a:latin typeface="Georgia" pitchFamily="18" charset="0"/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3058323" y="6106735"/>
            <a:ext cx="3612373" cy="327025"/>
          </a:xfrm>
          <a:prstGeom prst="rect">
            <a:avLst/>
          </a:prstGeom>
        </p:spPr>
        <p:txBody>
          <a:bodyPr/>
          <a:lstStyle>
            <a:lvl1pPr>
              <a:defRPr sz="1814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531982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6792B-ACAD-44A3-8589-170CEE6DD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EB6A72-C95C-4758-A16B-F5A37F25D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E50BD5-7306-45C7-BA25-4B8D42DB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CDE74-77CB-4A60-8AD2-6B02A895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790BB-9E50-41E6-B6A3-530679D8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246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EEA75-6DB6-4275-A640-E937092D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91DB9-0389-4791-8073-8620A9B9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2D9317-98BC-4B30-8DC1-7B2896E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6FD54-9224-45D8-9396-32C3B494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95364-1A3C-40B7-97BC-A2A9AB66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62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2824C-C1AA-4F17-9EFB-70895151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A0EFC-589A-49EF-8DDE-15865025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27031-C5CD-4D2D-8CCD-FA3B65D4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A19E8B-A6CD-4E4F-A6E9-1DD72F0D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6A884E-9E9E-4D67-9274-4B1FC558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24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EAAFF-06D0-47A2-BC1C-7C21B52A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6CD615-2152-46B1-834B-802289560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99002E-BA0D-4595-8151-97AB598F4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DEEB03-047E-452E-9F0F-E40083A5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7CB4BC-7AFC-48A4-B91A-C1EE63F3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2BB3B7-1DC6-4CC1-AC2B-2780E5FA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994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A61D9-CC55-432B-917C-FF68CB2C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E7F59D-BFED-44C9-A4CD-53661C3F4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CDEDAE-904E-42BC-8410-16FC6C3A0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FCEF48-EC4A-443B-927F-9DE30DC9D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F5F5FF-F29F-4395-A658-17953BDA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1B0EEB-36FE-44D3-B71B-60C0E7DD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939755-38BC-495A-BD33-C95E74EF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48F1B7-2D16-4F91-BDD1-C4A3763C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376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EE903-407C-47E5-8B88-CD6749CF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13B1D0-6BA7-468C-A9F8-3D4735C4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1566C3-4238-472D-8867-9FCB016D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8FDEBA-493F-4B2E-B96F-6A364190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517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730A11-8F3D-4256-AE28-C8B9C2F4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24E171-D3CF-4D09-B818-AC5568A0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06DAF8-AB7C-425D-BEA7-7E97146E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83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D0B83-C782-4BBB-85E7-C73B1A3C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A19D0F-275F-4FB2-9453-F9C93E8B1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B28B0-4B7C-4716-AB68-B57FF551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5AFA43-3EB5-46EA-BD81-896235A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824758-CEEB-48C3-91AE-2D628EB8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10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4307B-C998-4177-809A-DD02C117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3A82A-A36D-4580-9B67-04D2B3FA2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292EBB-F4FC-4B87-8105-134309DB5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B7A336-A773-477E-A042-56688DB0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7B4C6F-84B8-4E52-9FF8-5FB2846D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12D233-5A84-4A21-8BF8-4115D604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65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92B69-E70B-4164-ACD2-5AC7E476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41C774-7939-4C7E-B1B3-4E0D9A83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8D461F-A535-4490-8D7F-F26050399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27101D-CE94-4D81-918B-A3A9C45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40AEDF-0958-42B7-A6DE-1C42A89D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ABEF7A-CE92-4885-A10B-5BE42F2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219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396C8-3229-494A-B528-BADCEDCE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22A558-0CE1-4B2E-B3DC-6EE7D3B26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6FF799-C7CF-4894-9C07-CF1634A3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2D9F28-01BD-4B27-B2BE-EC964D8F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44218-47FB-4E7E-9A41-8D0E83D7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853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DD2BAC-812B-4C89-9A95-BE9E04821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7EE5BE-D328-4B90-8D82-1FA3EE88D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782CA7-968F-48EB-83D5-35F1B02F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6FE4C-86FC-45F4-8499-4DF51D32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400F6-0E4E-4957-AB0B-5C83F937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59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546A3-D158-4D44-A239-C7C17392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E76C89-DD3A-451B-8FE4-A5D3876D8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6DCBD-6DA5-457C-8333-0ADB0FA7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A9D006-4679-4FDA-9AA9-1EAC75D9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78D8A-77CC-4BD0-A8DA-3BBF6F0E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80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6303B-AB33-4242-AB92-64FA6078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00E72-81E8-456B-AFEF-0E942DB95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F80517-62F4-48CD-93CE-E2F3DCB55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8CE6E3-4427-4DBA-B28D-46EDD208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479A1C-8EE6-45EE-94C7-32C91094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EC3AD-7BBF-4534-B62F-4774C68C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99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FBF33-1386-4CB4-9A31-7E06F185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DD1D2C-DD35-4C65-A786-4C0F51DD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62E78-B0C3-487B-B694-6ABC2B2D6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FFF110-727E-44EA-A5B0-B8D4BF229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89AA7B-89D1-45CA-899E-B66C599FC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AE0258-E416-4647-B085-305CD1CF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FB142-8997-4008-8165-01EAE90B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E432E8-FDB5-4276-A4AA-FDF72839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89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CE41A-3677-4D7A-BB7C-FE66826D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57584E-4B83-4D84-97BE-EC7D21B9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F59DEA-ED62-4180-AE00-99CA6CFF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8D155F-FED3-409C-9D3A-960607DD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35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C6A097-CA5C-41F4-8731-09F8388F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5D4E05-C867-46B3-A03F-EB3BB003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72608A-1DB7-45EA-ACDB-46F52E66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17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D1EB0-32B9-451C-BF99-30BD426E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1936B3-32A5-4AF8-84FB-3CCC8E24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1DD6F4-C43C-47BD-9250-2872E9AE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E58FC7-0098-4C24-8DBF-FEFD605A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17CB8A-9A8D-4473-A8E3-B114BA41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7041AA-9449-4DD5-AD4B-3F8FDEFA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31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29E16-50EB-49FA-B4D0-4E7785A4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0BEC40-E0B0-4C3B-B22F-83A860EAA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308485-3DE2-4588-973E-4DC3D8BFA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143AC6-BB40-4334-97F1-771B3B4A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157924-0BF4-4613-AC4F-3A2582C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6F667C-E9CD-441B-8C0E-7CD298E3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55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DF1B6D-13B3-4373-A3A4-964EC32A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35984B-37A2-43DE-86B4-CACE4B029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53B927-6146-4F04-8054-A63E5CE9A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285A-7F97-4036-9FF3-78BC2301D68C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2A6954-5E87-4B77-9D08-04B97E990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8BEF20-14E6-4C06-8C82-F58570D39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A630-C8E8-4FD2-8F57-99565A2D94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81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10D7D-6106-4BE9-B3C4-B6B689D4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FE6F1-F3E3-4E4F-A730-0E5CA9F17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D4FCC-B13B-4523-9CCA-1D99F9A82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D83D-4720-470F-8770-3B8045337947}" type="datetimeFigureOut">
              <a:rPr lang="es-ES" smtClean="0"/>
              <a:t>27/06/2022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4ACFE-199A-4ADB-A903-3E069AAD8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31E670-D496-4AFF-9A6A-C6296C619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EAB0-9DE2-4778-B86A-9CF729394F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4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svg"/><Relationship Id="rId5" Type="http://schemas.openxmlformats.org/officeDocument/2006/relationships/image" Target="../media/image1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2A9841D-21A6-4BD7-8469-CAEFD114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6D3CCF5-B8D5-42D4-85FF-5281592B5C7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35000">
                <a:schemeClr val="bg1">
                  <a:alpha val="6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4D61098-67DE-48B7-868D-A8DC09F7C8E6}"/>
              </a:ext>
            </a:extLst>
          </p:cNvPr>
          <p:cNvGrpSpPr/>
          <p:nvPr/>
        </p:nvGrpSpPr>
        <p:grpSpPr>
          <a:xfrm>
            <a:off x="464457" y="3323772"/>
            <a:ext cx="9013372" cy="3062514"/>
            <a:chOff x="464457" y="3323772"/>
            <a:chExt cx="9013372" cy="306251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E124D65-A417-4BD5-B0FE-B989067FE4A4}"/>
                </a:ext>
              </a:extLst>
            </p:cNvPr>
            <p:cNvSpPr/>
            <p:nvPr/>
          </p:nvSpPr>
          <p:spPr>
            <a:xfrm>
              <a:off x="464457" y="3323772"/>
              <a:ext cx="9013372" cy="3062514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EE9B55B-4217-40EC-AF98-E352E9F5E2B5}"/>
                </a:ext>
              </a:extLst>
            </p:cNvPr>
            <p:cNvSpPr txBox="1"/>
            <p:nvPr/>
          </p:nvSpPr>
          <p:spPr>
            <a:xfrm>
              <a:off x="796513" y="3805666"/>
              <a:ext cx="82604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_tradnl" sz="2800" b="1" i="1" dirty="0" smtClean="0">
                  <a:solidFill>
                    <a:schemeClr val="bg1"/>
                  </a:solidFill>
                  <a:latin typeface="+mj-lt"/>
                </a:rPr>
                <a:t>Formación Gestores </a:t>
              </a:r>
              <a:r>
                <a:rPr lang="en-US" sz="2800" b="1" i="1" dirty="0" err="1" smtClean="0">
                  <a:solidFill>
                    <a:schemeClr val="bg1"/>
                  </a:solidFill>
                  <a:latin typeface="+mj-lt"/>
                  <a:sym typeface="Georgia"/>
                </a:rPr>
                <a:t>Gestión</a:t>
              </a:r>
              <a:r>
                <a:rPr lang="en-US" sz="2800" b="1" i="1" dirty="0" smtClean="0">
                  <a:solidFill>
                    <a:schemeClr val="bg1"/>
                  </a:solidFill>
                  <a:latin typeface="+mj-lt"/>
                  <a:sym typeface="Georgia"/>
                </a:rPr>
                <a:t> de Ayudas</a:t>
              </a:r>
              <a:endParaRPr lang="en-US" sz="2800" b="1" i="1" dirty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endParaRPr>
            </a:p>
            <a:p>
              <a:r>
                <a:rPr lang="es-ES_tradnl" sz="3200" dirty="0" smtClean="0">
                  <a:solidFill>
                    <a:schemeClr val="bg1"/>
                  </a:solidFill>
                  <a:latin typeface="+mj-lt"/>
                </a:rPr>
                <a:t>Gestión </a:t>
              </a:r>
              <a:r>
                <a:rPr lang="es-ES_tradnl" sz="3200" dirty="0">
                  <a:solidFill>
                    <a:schemeClr val="bg1"/>
                  </a:solidFill>
                  <a:latin typeface="+mj-lt"/>
                </a:rPr>
                <a:t>y control </a:t>
              </a:r>
              <a:r>
                <a:rPr lang="es-ES_tradnl" sz="3200" dirty="0" smtClean="0">
                  <a:solidFill>
                    <a:schemeClr val="bg1"/>
                  </a:solidFill>
                  <a:latin typeface="+mj-lt"/>
                </a:rPr>
                <a:t>del MRR</a:t>
              </a:r>
              <a:endParaRPr lang="es-ES_tradnl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F70F36A-EA61-4418-B8C3-7982DE258BAB}"/>
                </a:ext>
              </a:extLst>
            </p:cNvPr>
            <p:cNvSpPr txBox="1"/>
            <p:nvPr/>
          </p:nvSpPr>
          <p:spPr>
            <a:xfrm>
              <a:off x="796513" y="5488883"/>
              <a:ext cx="7708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SzPct val="25000"/>
              </a:pPr>
              <a:endParaRPr lang="en-US" i="1" dirty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680F2DDB-9F69-444C-8DB3-5D56F92F4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64" y="138980"/>
            <a:ext cx="1021991" cy="57534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DC4C856-F40A-4F64-ABCA-8CF9E6D61F81}"/>
              </a:ext>
            </a:extLst>
          </p:cNvPr>
          <p:cNvCxnSpPr>
            <a:cxnSpLocks/>
          </p:cNvCxnSpPr>
          <p:nvPr/>
        </p:nvCxnSpPr>
        <p:spPr>
          <a:xfrm>
            <a:off x="10879840" y="291521"/>
            <a:ext cx="0" cy="388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86" y="220946"/>
            <a:ext cx="1149031" cy="5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156448" y="3402106"/>
            <a:ext cx="9802905" cy="1418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156448" y="2649071"/>
            <a:ext cx="9802906" cy="389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EEA8472-CAA7-41CE-9F81-885BA2E9848A}"/>
              </a:ext>
            </a:extLst>
          </p:cNvPr>
          <p:cNvSpPr/>
          <p:nvPr/>
        </p:nvSpPr>
        <p:spPr>
          <a:xfrm>
            <a:off x="2615890" y="322118"/>
            <a:ext cx="6883575" cy="7613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Resumen Hitos y</a:t>
            </a:r>
            <a:r>
              <a:rPr kumimoji="0" lang="es-ES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Objetivos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31FE6F1-8E90-4149-B9F7-3D37532F849B}"/>
              </a:ext>
            </a:extLst>
          </p:cNvPr>
          <p:cNvGrpSpPr/>
          <p:nvPr/>
        </p:nvGrpSpPr>
        <p:grpSpPr>
          <a:xfrm>
            <a:off x="263295" y="324860"/>
            <a:ext cx="2330369" cy="1154316"/>
            <a:chOff x="2584486" y="4988726"/>
            <a:chExt cx="3272662" cy="1341758"/>
          </a:xfrm>
        </p:grpSpPr>
        <p:pic>
          <p:nvPicPr>
            <p:cNvPr id="31" name="Imagen 30" descr="Interfaz de usuario gráfica, Texto&#10;&#10;Descripción generada automáticamente">
              <a:extLst>
                <a:ext uri="{FF2B5EF4-FFF2-40B4-BE49-F238E27FC236}">
                  <a16:creationId xmlns:a16="http://schemas.microsoft.com/office/drawing/2014/main" id="{55F08D78-D3BB-4043-A523-CCA6C0724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14"/>
            <a:stretch/>
          </p:blipFill>
          <p:spPr>
            <a:xfrm>
              <a:off x="2584486" y="5625960"/>
              <a:ext cx="3272662" cy="704524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E5C5EC5-EABC-455F-9C21-8CB2DBA32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5724" b="5296"/>
            <a:stretch/>
          </p:blipFill>
          <p:spPr>
            <a:xfrm>
              <a:off x="2962481" y="4988726"/>
              <a:ext cx="2516672" cy="689542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1275786" y="2691897"/>
            <a:ext cx="9977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ACTUACIONES</a:t>
            </a:r>
            <a:r>
              <a:rPr lang="es-ES" dirty="0" smtClean="0"/>
              <a:t>	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PADRE HyO SUBPROY	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PADRE HyO SUBPROY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 PADRE HyO SUBPROY</a:t>
            </a:r>
          </a:p>
          <a:p>
            <a:endParaRPr lang="es-ES" dirty="0" smtClean="0"/>
          </a:p>
          <a:p>
            <a:endParaRPr lang="es-E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A_01		HyO CRITICOS</a:t>
            </a: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A_02					HyO NO CRÍTICOS</a:t>
            </a: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A_03								HyO AUXILIARES	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448331" y="5381946"/>
            <a:ext cx="1051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NOTA</a:t>
            </a:r>
            <a:r>
              <a:rPr lang="es-ES" dirty="0" smtClean="0"/>
              <a:t>: Críticos y No críticos pueden convivir en el mismo </a:t>
            </a:r>
            <a:r>
              <a:rPr lang="es-ES" dirty="0" err="1" smtClean="0"/>
              <a:t>subproyecto</a:t>
            </a:r>
            <a:endParaRPr lang="es-ES" dirty="0" smtClean="0"/>
          </a:p>
          <a:p>
            <a:r>
              <a:rPr lang="es-ES" b="1" dirty="0" smtClean="0"/>
              <a:t>NOTA</a:t>
            </a:r>
            <a:r>
              <a:rPr lang="es-ES" dirty="0" smtClean="0"/>
              <a:t>: Los padres de los críticos son críticos y los padres de los No críticos, son No críticos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7624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56674" y="1151603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848490" y="1620290"/>
            <a:ext cx="10622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b="1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b="1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dirty="0" smtClean="0">
              <a:solidFill>
                <a:schemeClr val="dk2"/>
              </a:solidFill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 smtClean="0">
                <a:solidFill>
                  <a:schemeClr val="dk2"/>
                </a:solidFill>
                <a:sym typeface="Century Gothic"/>
              </a:rPr>
              <a:t>Preparación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Gestores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Responsables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Auditoría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Conceptos generales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A19B7D-E5D7-4BBE-ACF7-EC3DD69B204D}"/>
              </a:ext>
            </a:extLst>
          </p:cNvPr>
          <p:cNvSpPr txBox="1"/>
          <p:nvPr/>
        </p:nvSpPr>
        <p:spPr>
          <a:xfrm>
            <a:off x="818720" y="1930964"/>
            <a:ext cx="10863943" cy="405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b="1" dirty="0" err="1"/>
              <a:t>Estados</a:t>
            </a:r>
            <a:r>
              <a:rPr lang="en-GB" sz="2200" b="1" dirty="0"/>
              <a:t>: </a:t>
            </a:r>
            <a:r>
              <a:rPr lang="es-ES" altLang="es-ES" sz="2200" dirty="0"/>
              <a:t>Etapas por las que pasa la información. “Cambio de manos”.</a:t>
            </a: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b="1" dirty="0"/>
              <a:t>Roles: </a:t>
            </a:r>
            <a:r>
              <a:rPr lang="es-ES" altLang="es-ES" sz="2200" dirty="0"/>
              <a:t>Perfil de un usuario que trabaja con la información en una etapa.</a:t>
            </a: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200" b="1" dirty="0" err="1"/>
              <a:t>Transición</a:t>
            </a:r>
            <a:r>
              <a:rPr lang="en-GB" sz="2200" b="1" dirty="0"/>
              <a:t>: </a:t>
            </a:r>
            <a:r>
              <a:rPr lang="es-ES" altLang="es-ES" sz="2200" dirty="0"/>
              <a:t>Acción de pasar de una estado a otro (publicar). </a:t>
            </a: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200" b="1" dirty="0" err="1"/>
              <a:t>Validaciones</a:t>
            </a:r>
            <a:r>
              <a:rPr lang="en-GB" sz="2200" b="1" dirty="0"/>
              <a:t> de </a:t>
            </a:r>
            <a:r>
              <a:rPr lang="en-GB" sz="2200" b="1" dirty="0" err="1"/>
              <a:t>transición</a:t>
            </a:r>
            <a:r>
              <a:rPr lang="en-GB" sz="2200" b="1" dirty="0"/>
              <a:t>: </a:t>
            </a:r>
            <a:r>
              <a:rPr lang="es-ES" altLang="es-ES" sz="2200" dirty="0"/>
              <a:t>Condiciones de la información para que pueda superar una transición</a:t>
            </a: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2200" b="1" dirty="0"/>
              <a:t>Gestor: </a:t>
            </a:r>
            <a:r>
              <a:rPr lang="es-ES" altLang="es-ES" sz="2200" dirty="0"/>
              <a:t>Como siempre se puede limitar la acción de un usuario sobre un gestor.</a:t>
            </a:r>
            <a:endParaRPr lang="en-GB" sz="2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35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08840"/>
            <a:ext cx="11516185" cy="5206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Conceptos generales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id="{DC79AA70-496D-4B66-94AA-051D3C8F53BE}"/>
              </a:ext>
            </a:extLst>
          </p:cNvPr>
          <p:cNvSpPr/>
          <p:nvPr/>
        </p:nvSpPr>
        <p:spPr>
          <a:xfrm>
            <a:off x="1140148" y="1479636"/>
            <a:ext cx="199285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Transiciones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79A92F-224A-4F1D-9CA8-58D90B191ADF}"/>
              </a:ext>
            </a:extLst>
          </p:cNvPr>
          <p:cNvSpPr/>
          <p:nvPr/>
        </p:nvSpPr>
        <p:spPr>
          <a:xfrm>
            <a:off x="1214517" y="2410222"/>
            <a:ext cx="3697558" cy="3063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1 Rectángulo">
            <a:extLst>
              <a:ext uri="{FF2B5EF4-FFF2-40B4-BE49-F238E27FC236}">
                <a16:creationId xmlns:a16="http://schemas.microsoft.com/office/drawing/2014/main" id="{5117C856-DECA-4FF8-9BDF-BA49FC095418}"/>
              </a:ext>
            </a:extLst>
          </p:cNvPr>
          <p:cNvSpPr/>
          <p:nvPr/>
        </p:nvSpPr>
        <p:spPr>
          <a:xfrm>
            <a:off x="1872477" y="2088746"/>
            <a:ext cx="2360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Estados (etapas)</a:t>
            </a:r>
          </a:p>
        </p:txBody>
      </p:sp>
      <p:sp>
        <p:nvSpPr>
          <p:cNvPr id="42" name="6 Rectángulo">
            <a:extLst>
              <a:ext uri="{FF2B5EF4-FFF2-40B4-BE49-F238E27FC236}">
                <a16:creationId xmlns:a16="http://schemas.microsoft.com/office/drawing/2014/main" id="{33832564-049B-4E31-B62C-E161C9CBB3EF}"/>
              </a:ext>
            </a:extLst>
          </p:cNvPr>
          <p:cNvSpPr/>
          <p:nvPr/>
        </p:nvSpPr>
        <p:spPr>
          <a:xfrm>
            <a:off x="2335758" y="2624314"/>
            <a:ext cx="1377301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eaLnBrk="1" hangingPunct="1"/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declarar</a:t>
            </a:r>
          </a:p>
        </p:txBody>
      </p:sp>
      <p:sp>
        <p:nvSpPr>
          <p:cNvPr id="43" name="7 Rectángulo">
            <a:extLst>
              <a:ext uri="{FF2B5EF4-FFF2-40B4-BE49-F238E27FC236}">
                <a16:creationId xmlns:a16="http://schemas.microsoft.com/office/drawing/2014/main" id="{C562B3EE-84FD-4070-9D7F-EB4D15CDC9BD}"/>
              </a:ext>
            </a:extLst>
          </p:cNvPr>
          <p:cNvSpPr/>
          <p:nvPr/>
        </p:nvSpPr>
        <p:spPr>
          <a:xfrm>
            <a:off x="2327162" y="3383252"/>
            <a:ext cx="137569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Declarado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id="{2EF07040-314A-43F6-A6B1-FFD99D37FC4A}"/>
              </a:ext>
            </a:extLst>
          </p:cNvPr>
          <p:cNvSpPr/>
          <p:nvPr/>
        </p:nvSpPr>
        <p:spPr>
          <a:xfrm>
            <a:off x="2098570" y="4142190"/>
            <a:ext cx="18469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verificación</a:t>
            </a:r>
          </a:p>
        </p:txBody>
      </p:sp>
      <p:cxnSp>
        <p:nvCxnSpPr>
          <p:cNvPr id="47" name="23 Conector recto de flecha">
            <a:extLst>
              <a:ext uri="{FF2B5EF4-FFF2-40B4-BE49-F238E27FC236}">
                <a16:creationId xmlns:a16="http://schemas.microsoft.com/office/drawing/2014/main" id="{38F3EEBA-A50F-4221-ABD5-E27A7B564DD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15011" y="3011755"/>
            <a:ext cx="7049" cy="3714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25 Conector recto de flecha">
            <a:extLst>
              <a:ext uri="{FF2B5EF4-FFF2-40B4-BE49-F238E27FC236}">
                <a16:creationId xmlns:a16="http://schemas.microsoft.com/office/drawing/2014/main" id="{B208CA40-53FD-41A4-9325-BA4C17652B6A}"/>
              </a:ext>
            </a:extLst>
          </p:cNvPr>
          <p:cNvCxnSpPr>
            <a:stCxn id="43" idx="2"/>
            <a:endCxn id="44" idx="0"/>
          </p:cNvCxnSpPr>
          <p:nvPr/>
        </p:nvCxnSpPr>
        <p:spPr bwMode="auto">
          <a:xfrm>
            <a:off x="3015011" y="3752584"/>
            <a:ext cx="7049" cy="3896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32 Rectángulo">
            <a:extLst>
              <a:ext uri="{FF2B5EF4-FFF2-40B4-BE49-F238E27FC236}">
                <a16:creationId xmlns:a16="http://schemas.microsoft.com/office/drawing/2014/main" id="{C770C62B-E43D-4494-A1FF-1D9ACB5FA7F6}"/>
              </a:ext>
            </a:extLst>
          </p:cNvPr>
          <p:cNvSpPr/>
          <p:nvPr/>
        </p:nvSpPr>
        <p:spPr>
          <a:xfrm>
            <a:off x="1260675" y="2933994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ES" altLang="es-ES" sz="1200" dirty="0">
                <a:latin typeface="Century Gothic" panose="020B0502020202020204" pitchFamily="34" charset="0"/>
                <a:cs typeface="Arial" panose="020B0604020202020204" pitchFamily="34" charset="0"/>
              </a:rPr>
              <a:t>Transición 1</a:t>
            </a:r>
          </a:p>
          <a:p>
            <a:pPr eaLnBrk="1" hangingPunct="1"/>
            <a:r>
              <a:rPr lang="es-ES" altLang="es-ES" sz="1200" dirty="0">
                <a:latin typeface="Century Gothic" panose="020B0502020202020204" pitchFamily="34" charset="0"/>
                <a:cs typeface="Arial" panose="020B0604020202020204" pitchFamily="34" charset="0"/>
              </a:rPr>
              <a:t>(Condiciones 1)</a:t>
            </a:r>
          </a:p>
        </p:txBody>
      </p:sp>
      <p:sp>
        <p:nvSpPr>
          <p:cNvPr id="52" name="33 Rectángulo">
            <a:extLst>
              <a:ext uri="{FF2B5EF4-FFF2-40B4-BE49-F238E27FC236}">
                <a16:creationId xmlns:a16="http://schemas.microsoft.com/office/drawing/2014/main" id="{660FF8CC-3EA9-4DC5-866D-B09EBE2D1500}"/>
              </a:ext>
            </a:extLst>
          </p:cNvPr>
          <p:cNvSpPr/>
          <p:nvPr/>
        </p:nvSpPr>
        <p:spPr>
          <a:xfrm>
            <a:off x="1846647" y="3878134"/>
            <a:ext cx="378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ES" altLang="es-ES" sz="1200" dirty="0">
                <a:latin typeface="Century Gothic" panose="020B0502020202020204" pitchFamily="34" charset="0"/>
                <a:cs typeface="Arial" panose="020B0604020202020204" pitchFamily="34" charset="0"/>
              </a:rPr>
              <a:t>T 2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ED3E962-9F35-4A41-8372-9F8EB8588A4C}"/>
              </a:ext>
            </a:extLst>
          </p:cNvPr>
          <p:cNvSpPr/>
          <p:nvPr/>
        </p:nvSpPr>
        <p:spPr>
          <a:xfrm>
            <a:off x="7466588" y="2385245"/>
            <a:ext cx="3697558" cy="31660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11 Rectángulo">
            <a:extLst>
              <a:ext uri="{FF2B5EF4-FFF2-40B4-BE49-F238E27FC236}">
                <a16:creationId xmlns:a16="http://schemas.microsoft.com/office/drawing/2014/main" id="{DEC37E66-1EA4-4D66-8AD8-E532EA26C3CF}"/>
              </a:ext>
            </a:extLst>
          </p:cNvPr>
          <p:cNvSpPr/>
          <p:nvPr/>
        </p:nvSpPr>
        <p:spPr>
          <a:xfrm>
            <a:off x="8856748" y="2639599"/>
            <a:ext cx="91723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Gestor</a:t>
            </a:r>
          </a:p>
        </p:txBody>
      </p:sp>
      <p:sp>
        <p:nvSpPr>
          <p:cNvPr id="58" name="12 Rectángulo">
            <a:extLst>
              <a:ext uri="{FF2B5EF4-FFF2-40B4-BE49-F238E27FC236}">
                <a16:creationId xmlns:a16="http://schemas.microsoft.com/office/drawing/2014/main" id="{8CD93F29-0A1F-4D5C-A2BC-EAE7BC5F87C2}"/>
              </a:ext>
            </a:extLst>
          </p:cNvPr>
          <p:cNvSpPr/>
          <p:nvPr/>
        </p:nvSpPr>
        <p:spPr>
          <a:xfrm>
            <a:off x="8713401" y="3349874"/>
            <a:ext cx="161454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18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Responsable</a:t>
            </a:r>
            <a:endParaRPr lang="es-ES" altLang="es-ES" sz="18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13 Rectángulo">
            <a:extLst>
              <a:ext uri="{FF2B5EF4-FFF2-40B4-BE49-F238E27FC236}">
                <a16:creationId xmlns:a16="http://schemas.microsoft.com/office/drawing/2014/main" id="{8483A424-8B4B-45F6-8974-4387C5A3825A}"/>
              </a:ext>
            </a:extLst>
          </p:cNvPr>
          <p:cNvSpPr/>
          <p:nvPr/>
        </p:nvSpPr>
        <p:spPr>
          <a:xfrm>
            <a:off x="8946193" y="4143537"/>
            <a:ext cx="9925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Auditor</a:t>
            </a:r>
            <a:endParaRPr lang="es-ES" altLang="es-ES" sz="18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35 Flecha derecha">
            <a:extLst>
              <a:ext uri="{FF2B5EF4-FFF2-40B4-BE49-F238E27FC236}">
                <a16:creationId xmlns:a16="http://schemas.microsoft.com/office/drawing/2014/main" id="{C0411B40-28DB-4EAF-84D4-3D9010D7355C}"/>
              </a:ext>
            </a:extLst>
          </p:cNvPr>
          <p:cNvSpPr/>
          <p:nvPr/>
        </p:nvSpPr>
        <p:spPr bwMode="auto">
          <a:xfrm flipH="1">
            <a:off x="4101315" y="2584079"/>
            <a:ext cx="4096889" cy="449802"/>
          </a:xfrm>
          <a:prstGeom prst="rightArrow">
            <a:avLst/>
          </a:prstGeom>
          <a:solidFill>
            <a:schemeClr val="bg1"/>
          </a:solidFill>
          <a:ln w="9525" cap="flat" cmpd="thickThin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64" name="37 Rectángulo">
            <a:extLst>
              <a:ext uri="{FF2B5EF4-FFF2-40B4-BE49-F238E27FC236}">
                <a16:creationId xmlns:a16="http://schemas.microsoft.com/office/drawing/2014/main" id="{01457788-6711-4A65-B3A4-9113A537E9FB}"/>
              </a:ext>
            </a:extLst>
          </p:cNvPr>
          <p:cNvSpPr/>
          <p:nvPr/>
        </p:nvSpPr>
        <p:spPr>
          <a:xfrm>
            <a:off x="8204072" y="2088746"/>
            <a:ext cx="2360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Roles</a:t>
            </a:r>
          </a:p>
        </p:txBody>
      </p:sp>
      <p:sp>
        <p:nvSpPr>
          <p:cNvPr id="66" name="35 Flecha derecha">
            <a:extLst>
              <a:ext uri="{FF2B5EF4-FFF2-40B4-BE49-F238E27FC236}">
                <a16:creationId xmlns:a16="http://schemas.microsoft.com/office/drawing/2014/main" id="{B79064BF-18E6-43BD-A1ED-E5BC69E35852}"/>
              </a:ext>
            </a:extLst>
          </p:cNvPr>
          <p:cNvSpPr/>
          <p:nvPr/>
        </p:nvSpPr>
        <p:spPr bwMode="auto">
          <a:xfrm flipH="1">
            <a:off x="4101315" y="3320679"/>
            <a:ext cx="4096889" cy="449802"/>
          </a:xfrm>
          <a:prstGeom prst="rightArrow">
            <a:avLst/>
          </a:prstGeom>
          <a:solidFill>
            <a:schemeClr val="bg1"/>
          </a:solidFill>
          <a:ln w="9525" cap="flat" cmpd="thickThin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67" name="35 Flecha derecha">
            <a:extLst>
              <a:ext uri="{FF2B5EF4-FFF2-40B4-BE49-F238E27FC236}">
                <a16:creationId xmlns:a16="http://schemas.microsoft.com/office/drawing/2014/main" id="{5D53FCD8-6436-45A0-9B36-ED24FF0E5ACE}"/>
              </a:ext>
            </a:extLst>
          </p:cNvPr>
          <p:cNvSpPr/>
          <p:nvPr/>
        </p:nvSpPr>
        <p:spPr bwMode="auto">
          <a:xfrm flipH="1">
            <a:off x="4101315" y="4108079"/>
            <a:ext cx="4096889" cy="449802"/>
          </a:xfrm>
          <a:prstGeom prst="rightArrow">
            <a:avLst/>
          </a:prstGeom>
          <a:solidFill>
            <a:schemeClr val="bg1"/>
          </a:solidFill>
          <a:ln w="9525" cap="flat" cmpd="thickThin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pic>
        <p:nvPicPr>
          <p:cNvPr id="10" name="Gráfico 9" descr="Usuario">
            <a:extLst>
              <a:ext uri="{FF2B5EF4-FFF2-40B4-BE49-F238E27FC236}">
                <a16:creationId xmlns:a16="http://schemas.microsoft.com/office/drawing/2014/main" id="{7912D97A-D099-4C92-BF70-1A33302B1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5672" y="2560517"/>
            <a:ext cx="433129" cy="433129"/>
          </a:xfrm>
          <a:prstGeom prst="rect">
            <a:avLst/>
          </a:prstGeom>
        </p:spPr>
      </p:pic>
      <p:pic>
        <p:nvPicPr>
          <p:cNvPr id="69" name="Gráfico 68" descr="Usuario">
            <a:extLst>
              <a:ext uri="{FF2B5EF4-FFF2-40B4-BE49-F238E27FC236}">
                <a16:creationId xmlns:a16="http://schemas.microsoft.com/office/drawing/2014/main" id="{27912B42-F6D4-41C1-A55A-5CDF5D135E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5672" y="3297547"/>
            <a:ext cx="433129" cy="433129"/>
          </a:xfrm>
          <a:prstGeom prst="rect">
            <a:avLst/>
          </a:prstGeom>
        </p:spPr>
      </p:pic>
      <p:pic>
        <p:nvPicPr>
          <p:cNvPr id="70" name="Gráfico 69" descr="Usuario">
            <a:extLst>
              <a:ext uri="{FF2B5EF4-FFF2-40B4-BE49-F238E27FC236}">
                <a16:creationId xmlns:a16="http://schemas.microsoft.com/office/drawing/2014/main" id="{F71FD460-6C1B-4C72-8E0B-3AFA1169C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0272" y="4084517"/>
            <a:ext cx="433129" cy="43312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587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Conceptos generales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id="{DC79AA70-496D-4B66-94AA-051D3C8F53BE}"/>
              </a:ext>
            </a:extLst>
          </p:cNvPr>
          <p:cNvSpPr/>
          <p:nvPr/>
        </p:nvSpPr>
        <p:spPr>
          <a:xfrm>
            <a:off x="1140148" y="1479636"/>
            <a:ext cx="199285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Transiciones</a:t>
            </a:r>
          </a:p>
        </p:txBody>
      </p:sp>
      <p:sp>
        <p:nvSpPr>
          <p:cNvPr id="55" name="Marcador de contenido 4">
            <a:extLst>
              <a:ext uri="{FF2B5EF4-FFF2-40B4-BE49-F238E27FC236}">
                <a16:creationId xmlns:a16="http://schemas.microsoft.com/office/drawing/2014/main" id="{5304F574-1D9A-41B2-B415-612D131ECC8F}"/>
              </a:ext>
            </a:extLst>
          </p:cNvPr>
          <p:cNvSpPr txBox="1">
            <a:spLocks/>
          </p:cNvSpPr>
          <p:nvPr/>
        </p:nvSpPr>
        <p:spPr>
          <a:xfrm>
            <a:off x="1140148" y="2007803"/>
            <a:ext cx="9932232" cy="417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b="1" dirty="0"/>
              <a:t> </a:t>
            </a:r>
            <a:r>
              <a:rPr lang="es-ES" altLang="es-ES" sz="2000" b="1" dirty="0"/>
              <a:t>Paso del estado asociado al rol del usuario al siguiente.</a:t>
            </a:r>
          </a:p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sz="2000" b="1" dirty="0"/>
              <a:t> Marca “No Transitar” de elementos.</a:t>
            </a:r>
          </a:p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sz="2000" b="1" dirty="0"/>
              <a:t> Condiciones para </a:t>
            </a:r>
            <a:r>
              <a:rPr lang="es-ES" altLang="es-ES" sz="2000" b="1" dirty="0" smtClean="0"/>
              <a:t>transitar</a:t>
            </a:r>
          </a:p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sz="2000" b="1" dirty="0"/>
              <a:t> </a:t>
            </a:r>
            <a:r>
              <a:rPr lang="es-ES" altLang="es-ES" sz="2000" b="1" dirty="0" smtClean="0"/>
              <a:t>Transiciones </a:t>
            </a:r>
            <a:r>
              <a:rPr lang="es-ES" altLang="es-ES" sz="2000" b="1" dirty="0"/>
              <a:t>masivas desde formulario homogéneo.</a:t>
            </a:r>
          </a:p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sz="2000" b="1" dirty="0"/>
              <a:t> Devolver elementos a un estado </a:t>
            </a:r>
            <a:r>
              <a:rPr lang="es-ES" altLang="es-ES" sz="2000" b="1" dirty="0" smtClean="0"/>
              <a:t>anterior. </a:t>
            </a:r>
            <a:endParaRPr lang="es-ES" altLang="es-ES" sz="2000" b="1" dirty="0"/>
          </a:p>
          <a:p>
            <a:pPr marL="176213" lvl="1" indent="-176213" fontAlgn="base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altLang="es-ES" sz="2000" b="1" dirty="0"/>
              <a:t> Volver a estado de devolución. </a:t>
            </a:r>
            <a:endParaRPr lang="es-ES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275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CDC23D9-FD45-4CCE-A0D5-603439B22975}"/>
              </a:ext>
            </a:extLst>
          </p:cNvPr>
          <p:cNvSpPr/>
          <p:nvPr/>
        </p:nvSpPr>
        <p:spPr>
          <a:xfrm>
            <a:off x="2383724" y="2100138"/>
            <a:ext cx="8780424" cy="392880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Conceptos generales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5955272C-19D6-486C-8EA0-A70D25F2EA18}"/>
              </a:ext>
            </a:extLst>
          </p:cNvPr>
          <p:cNvSpPr/>
          <p:nvPr/>
        </p:nvSpPr>
        <p:spPr>
          <a:xfrm>
            <a:off x="1140148" y="1479636"/>
            <a:ext cx="60580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 básica &gt; Esquema general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97E1B839-E5DA-4FEA-A38A-F0B467898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442" y="2638345"/>
            <a:ext cx="165674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Subproyectos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1E23985D-704E-47FB-BA60-CA9EBA6E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548" y="3949056"/>
            <a:ext cx="119578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es-ES_tradnl" altLang="es-ES" sz="1600" b="1" dirty="0" smtClean="0">
                <a:solidFill>
                  <a:srgbClr val="595959"/>
                </a:solidFill>
                <a:cs typeface="Arial" panose="020B0604020202020204" pitchFamily="34" charset="0"/>
              </a:rPr>
              <a:t>Contratos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B3168AC8-EA19-4587-AEAC-2D33043B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329" y="2638345"/>
            <a:ext cx="149297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es-ES_tradnl" altLang="es-ES" sz="1600" b="1" dirty="0" smtClean="0">
                <a:solidFill>
                  <a:srgbClr val="595959"/>
                </a:solidFill>
                <a:cs typeface="Arial" panose="020B0604020202020204" pitchFamily="34" charset="0"/>
              </a:rPr>
              <a:t>Actuaciones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8B3C9DC7-5B9F-4B3E-A017-ED4B5277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672" y="5140840"/>
            <a:ext cx="168784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 smtClean="0">
                <a:solidFill>
                  <a:srgbClr val="595959"/>
                </a:solidFill>
                <a:cs typeface="Arial" panose="020B0604020202020204" pitchFamily="34" charset="0"/>
              </a:rPr>
              <a:t>Convocatorias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56">
            <a:extLst>
              <a:ext uri="{FF2B5EF4-FFF2-40B4-BE49-F238E27FC236}">
                <a16:creationId xmlns:a16="http://schemas.microsoft.com/office/drawing/2014/main" id="{EB4C0604-32AC-4263-AD47-1925F72C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98" y="2586743"/>
            <a:ext cx="196057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es-ES_tradnl" altLang="es-ES" sz="1600" b="1" dirty="0" smtClean="0">
                <a:solidFill>
                  <a:srgbClr val="595959"/>
                </a:solidFill>
                <a:cs typeface="Arial" panose="020B0604020202020204" pitchFamily="34" charset="0"/>
              </a:rPr>
              <a:t>Proyectos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22" name="Text Box 51">
            <a:extLst>
              <a:ext uri="{FF2B5EF4-FFF2-40B4-BE49-F238E27FC236}">
                <a16:creationId xmlns:a16="http://schemas.microsoft.com/office/drawing/2014/main" id="{05F55859-4DA2-4E82-93EB-83D5F1BF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50" y="2642990"/>
            <a:ext cx="70083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Listas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cxnSp>
        <p:nvCxnSpPr>
          <p:cNvPr id="23" name="2 Conector recto de flecha">
            <a:extLst>
              <a:ext uri="{FF2B5EF4-FFF2-40B4-BE49-F238E27FC236}">
                <a16:creationId xmlns:a16="http://schemas.microsoft.com/office/drawing/2014/main" id="{F4128116-B7BD-4ADF-BBC5-9D874EF95156}"/>
              </a:ext>
            </a:extLst>
          </p:cNvPr>
          <p:cNvCxnSpPr>
            <a:stCxn id="21" idx="3"/>
            <a:endCxn id="17" idx="1"/>
          </p:cNvCxnSpPr>
          <p:nvPr/>
        </p:nvCxnSpPr>
        <p:spPr bwMode="auto">
          <a:xfrm>
            <a:off x="2607075" y="2756020"/>
            <a:ext cx="1589367" cy="5160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18 Conector recto de flecha">
            <a:extLst>
              <a:ext uri="{FF2B5EF4-FFF2-40B4-BE49-F238E27FC236}">
                <a16:creationId xmlns:a16="http://schemas.microsoft.com/office/drawing/2014/main" id="{B1C637E9-C7D2-4313-978D-481712E2BA0D}"/>
              </a:ext>
            </a:extLst>
          </p:cNvPr>
          <p:cNvCxnSpPr>
            <a:stCxn id="17" idx="3"/>
            <a:endCxn id="19" idx="1"/>
          </p:cNvCxnSpPr>
          <p:nvPr/>
        </p:nvCxnSpPr>
        <p:spPr bwMode="auto">
          <a:xfrm>
            <a:off x="5853189" y="2807622"/>
            <a:ext cx="4191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1 Conector recto de flecha">
            <a:extLst>
              <a:ext uri="{FF2B5EF4-FFF2-40B4-BE49-F238E27FC236}">
                <a16:creationId xmlns:a16="http://schemas.microsoft.com/office/drawing/2014/main" id="{981A9EF0-079B-45C3-8FA7-172D42766E95}"/>
              </a:ext>
            </a:extLst>
          </p:cNvPr>
          <p:cNvCxnSpPr>
            <a:cxnSpLocks/>
          </p:cNvCxnSpPr>
          <p:nvPr/>
        </p:nvCxnSpPr>
        <p:spPr bwMode="auto">
          <a:xfrm>
            <a:off x="5290302" y="2976899"/>
            <a:ext cx="201" cy="7952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4 Conector recto de flecha">
            <a:extLst>
              <a:ext uri="{FF2B5EF4-FFF2-40B4-BE49-F238E27FC236}">
                <a16:creationId xmlns:a16="http://schemas.microsoft.com/office/drawing/2014/main" id="{64739DCF-F126-4298-8B23-45DC93AABE88}"/>
              </a:ext>
            </a:extLst>
          </p:cNvPr>
          <p:cNvCxnSpPr>
            <a:cxnSpLocks/>
          </p:cNvCxnSpPr>
          <p:nvPr/>
        </p:nvCxnSpPr>
        <p:spPr bwMode="auto">
          <a:xfrm>
            <a:off x="8078399" y="2807622"/>
            <a:ext cx="290987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7 Conector recto de flecha">
            <a:extLst>
              <a:ext uri="{FF2B5EF4-FFF2-40B4-BE49-F238E27FC236}">
                <a16:creationId xmlns:a16="http://schemas.microsoft.com/office/drawing/2014/main" id="{76DEBACD-3964-47F7-9327-96191008F4BE}"/>
              </a:ext>
            </a:extLst>
          </p:cNvPr>
          <p:cNvCxnSpPr>
            <a:cxnSpLocks/>
          </p:cNvCxnSpPr>
          <p:nvPr/>
        </p:nvCxnSpPr>
        <p:spPr bwMode="auto">
          <a:xfrm flipV="1">
            <a:off x="8007012" y="4073546"/>
            <a:ext cx="304647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31 Conector recto de flecha">
            <a:extLst>
              <a:ext uri="{FF2B5EF4-FFF2-40B4-BE49-F238E27FC236}">
                <a16:creationId xmlns:a16="http://schemas.microsoft.com/office/drawing/2014/main" id="{B88CF436-3E83-461A-9387-FF54954E457F}"/>
              </a:ext>
            </a:extLst>
          </p:cNvPr>
          <p:cNvCxnSpPr>
            <a:cxnSpLocks/>
            <a:endCxn id="18" idx="0"/>
          </p:cNvCxnSpPr>
          <p:nvPr/>
        </p:nvCxnSpPr>
        <p:spPr bwMode="auto">
          <a:xfrm rot="16200000" flipH="1">
            <a:off x="6668311" y="3234925"/>
            <a:ext cx="893520" cy="53474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4 Conector recto de flecha">
            <a:extLst>
              <a:ext uri="{FF2B5EF4-FFF2-40B4-BE49-F238E27FC236}">
                <a16:creationId xmlns:a16="http://schemas.microsoft.com/office/drawing/2014/main" id="{4BAF801E-D763-4051-BF0F-3752DD5EC998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572365" y="3753121"/>
            <a:ext cx="2163943" cy="484063"/>
          </a:xfrm>
          <a:prstGeom prst="bentConnector3">
            <a:avLst>
              <a:gd name="adj1" fmla="val 44131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1">
            <a:extLst>
              <a:ext uri="{FF2B5EF4-FFF2-40B4-BE49-F238E27FC236}">
                <a16:creationId xmlns:a16="http://schemas.microsoft.com/office/drawing/2014/main" id="{AB4A52C5-6B5E-436C-91E6-17003CD2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894" y="3854522"/>
            <a:ext cx="70083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Listas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Box 51">
            <a:extLst>
              <a:ext uri="{FF2B5EF4-FFF2-40B4-BE49-F238E27FC236}">
                <a16:creationId xmlns:a16="http://schemas.microsoft.com/office/drawing/2014/main" id="{53D01D64-FB6E-4316-BBB7-734531BD0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815" y="4212955"/>
            <a:ext cx="70083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Listas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cxnSp>
        <p:nvCxnSpPr>
          <p:cNvPr id="34" name="34 Conector recto de flecha">
            <a:extLst>
              <a:ext uri="{FF2B5EF4-FFF2-40B4-BE49-F238E27FC236}">
                <a16:creationId xmlns:a16="http://schemas.microsoft.com/office/drawing/2014/main" id="{E7BF7744-3E2B-4466-8C96-A73BF5DF7FF1}"/>
              </a:ext>
            </a:extLst>
          </p:cNvPr>
          <p:cNvCxnSpPr>
            <a:cxnSpLocks/>
          </p:cNvCxnSpPr>
          <p:nvPr/>
        </p:nvCxnSpPr>
        <p:spPr bwMode="auto">
          <a:xfrm>
            <a:off x="7695537" y="2810735"/>
            <a:ext cx="683958" cy="62665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>
            <a:extLst>
              <a:ext uri="{FF2B5EF4-FFF2-40B4-BE49-F238E27FC236}">
                <a16:creationId xmlns:a16="http://schemas.microsoft.com/office/drawing/2014/main" id="{944AE580-2F92-4025-9B85-7D05629D0D29}"/>
              </a:ext>
            </a:extLst>
          </p:cNvPr>
          <p:cNvCxnSpPr>
            <a:cxnSpLocks/>
          </p:cNvCxnSpPr>
          <p:nvPr/>
        </p:nvCxnSpPr>
        <p:spPr bwMode="auto">
          <a:xfrm>
            <a:off x="7946101" y="4252399"/>
            <a:ext cx="423285" cy="34134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4 Conector recto de flecha">
            <a:extLst>
              <a:ext uri="{FF2B5EF4-FFF2-40B4-BE49-F238E27FC236}">
                <a16:creationId xmlns:a16="http://schemas.microsoft.com/office/drawing/2014/main" id="{37A02555-9E34-4BBF-86B6-20678042F2DF}"/>
              </a:ext>
            </a:extLst>
          </p:cNvPr>
          <p:cNvCxnSpPr>
            <a:cxnSpLocks/>
          </p:cNvCxnSpPr>
          <p:nvPr/>
        </p:nvCxnSpPr>
        <p:spPr bwMode="auto">
          <a:xfrm>
            <a:off x="7685428" y="5306058"/>
            <a:ext cx="683958" cy="62665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51">
            <a:extLst>
              <a:ext uri="{FF2B5EF4-FFF2-40B4-BE49-F238E27FC236}">
                <a16:creationId xmlns:a16="http://schemas.microsoft.com/office/drawing/2014/main" id="{99EDA634-5E46-4450-90F4-9C6FDA52C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894" y="5125509"/>
            <a:ext cx="71728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Listas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cxnSp>
        <p:nvCxnSpPr>
          <p:cNvPr id="38" name="34 Conector recto de flecha">
            <a:extLst>
              <a:ext uri="{FF2B5EF4-FFF2-40B4-BE49-F238E27FC236}">
                <a16:creationId xmlns:a16="http://schemas.microsoft.com/office/drawing/2014/main" id="{E34379EC-1138-4242-86BC-FAF2CEEAAEC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332421" y="2997428"/>
            <a:ext cx="756365" cy="75215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1">
            <a:extLst>
              <a:ext uri="{FF2B5EF4-FFF2-40B4-BE49-F238E27FC236}">
                <a16:creationId xmlns:a16="http://schemas.microsoft.com/office/drawing/2014/main" id="{43A5E243-2B8A-4957-AC25-E3E3B80CD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50" y="5642839"/>
            <a:ext cx="145103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Doc. Anexos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40" name="Text Box 51">
            <a:extLst>
              <a:ext uri="{FF2B5EF4-FFF2-40B4-BE49-F238E27FC236}">
                <a16:creationId xmlns:a16="http://schemas.microsoft.com/office/drawing/2014/main" id="{A970C389-5D54-4BD9-9633-C08BCB68F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50" y="4444551"/>
            <a:ext cx="145103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Doc. Anexos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Box 51">
            <a:extLst>
              <a:ext uri="{FF2B5EF4-FFF2-40B4-BE49-F238E27FC236}">
                <a16:creationId xmlns:a16="http://schemas.microsoft.com/office/drawing/2014/main" id="{8DFB7FF1-33D6-41AD-9029-655C4E0B7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050" y="3255456"/>
            <a:ext cx="145103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Doc. Anexos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42" name="Text Box 51">
            <a:extLst>
              <a:ext uri="{FF2B5EF4-FFF2-40B4-BE49-F238E27FC236}">
                <a16:creationId xmlns:a16="http://schemas.microsoft.com/office/drawing/2014/main" id="{3C2EECF7-04B1-4449-89BB-003E2226F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930" y="4204549"/>
            <a:ext cx="11271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defRPr sz="1800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ctr"/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Doc. </a:t>
            </a:r>
          </a:p>
          <a:p>
            <a:pPr algn="ctr"/>
            <a:r>
              <a:rPr lang="es-ES_tradnl" altLang="es-ES" sz="1600" b="1" dirty="0">
                <a:solidFill>
                  <a:srgbClr val="595959"/>
                </a:solidFill>
                <a:cs typeface="Arial" panose="020B0604020202020204" pitchFamily="34" charset="0"/>
              </a:rPr>
              <a:t>Anexos</a:t>
            </a:r>
            <a:endParaRPr lang="es-ES" altLang="es-ES" sz="1600" b="1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cxnSp>
        <p:nvCxnSpPr>
          <p:cNvPr id="43" name="27 Conector recto de flecha">
            <a:extLst>
              <a:ext uri="{FF2B5EF4-FFF2-40B4-BE49-F238E27FC236}">
                <a16:creationId xmlns:a16="http://schemas.microsoft.com/office/drawing/2014/main" id="{1998B82A-90EC-4BB7-A8EE-BB11E9E944E3}"/>
              </a:ext>
            </a:extLst>
          </p:cNvPr>
          <p:cNvCxnSpPr>
            <a:cxnSpLocks/>
          </p:cNvCxnSpPr>
          <p:nvPr/>
        </p:nvCxnSpPr>
        <p:spPr bwMode="auto">
          <a:xfrm>
            <a:off x="8037516" y="5314586"/>
            <a:ext cx="27414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15 Conector recto de flecha">
            <a:extLst>
              <a:ext uri="{FF2B5EF4-FFF2-40B4-BE49-F238E27FC236}">
                <a16:creationId xmlns:a16="http://schemas.microsoft.com/office/drawing/2014/main" id="{DADFDB12-4D0E-4F53-8374-DEB66224A101}"/>
              </a:ext>
            </a:extLst>
          </p:cNvPr>
          <p:cNvCxnSpPr>
            <a:endCxn id="17" idx="1"/>
          </p:cNvCxnSpPr>
          <p:nvPr/>
        </p:nvCxnSpPr>
        <p:spPr bwMode="auto">
          <a:xfrm>
            <a:off x="2383724" y="2807622"/>
            <a:ext cx="18127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áfico 57" descr="Documento">
            <a:extLst>
              <a:ext uri="{FF2B5EF4-FFF2-40B4-BE49-F238E27FC236}">
                <a16:creationId xmlns:a16="http://schemas.microsoft.com/office/drawing/2014/main" id="{212EC64F-C7CA-46F2-BEE6-9426250E8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6484" y="3196133"/>
            <a:ext cx="457200" cy="457200"/>
          </a:xfrm>
          <a:prstGeom prst="rect">
            <a:avLst/>
          </a:prstGeom>
        </p:spPr>
      </p:pic>
      <p:pic>
        <p:nvPicPr>
          <p:cNvPr id="59" name="Gráfico 58" descr="Documento">
            <a:extLst>
              <a:ext uri="{FF2B5EF4-FFF2-40B4-BE49-F238E27FC236}">
                <a16:creationId xmlns:a16="http://schemas.microsoft.com/office/drawing/2014/main" id="{C7F896A6-EBAF-4D56-8D1E-FD47B757A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6484" y="4364312"/>
            <a:ext cx="457200" cy="457200"/>
          </a:xfrm>
          <a:prstGeom prst="rect">
            <a:avLst/>
          </a:prstGeom>
        </p:spPr>
      </p:pic>
      <p:pic>
        <p:nvPicPr>
          <p:cNvPr id="60" name="Gráfico 59" descr="Documento">
            <a:extLst>
              <a:ext uri="{FF2B5EF4-FFF2-40B4-BE49-F238E27FC236}">
                <a16:creationId xmlns:a16="http://schemas.microsoft.com/office/drawing/2014/main" id="{CDF115F2-1AB9-4D55-AC0D-52F558EC9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6484" y="5571739"/>
            <a:ext cx="457200" cy="457200"/>
          </a:xfrm>
          <a:prstGeom prst="rect">
            <a:avLst/>
          </a:prstGeom>
        </p:spPr>
      </p:pic>
      <p:pic>
        <p:nvPicPr>
          <p:cNvPr id="62" name="Gráfico 61" descr="Lista de comprobación">
            <a:extLst>
              <a:ext uri="{FF2B5EF4-FFF2-40B4-BE49-F238E27FC236}">
                <a16:creationId xmlns:a16="http://schemas.microsoft.com/office/drawing/2014/main" id="{7AB6BFAE-AEDA-4539-93A9-CCF0C057F4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1048" y="2618590"/>
            <a:ext cx="457200" cy="457200"/>
          </a:xfrm>
          <a:prstGeom prst="rect">
            <a:avLst/>
          </a:prstGeom>
        </p:spPr>
      </p:pic>
      <p:pic>
        <p:nvPicPr>
          <p:cNvPr id="63" name="Gráfico 62" descr="Lista de comprobación">
            <a:extLst>
              <a:ext uri="{FF2B5EF4-FFF2-40B4-BE49-F238E27FC236}">
                <a16:creationId xmlns:a16="http://schemas.microsoft.com/office/drawing/2014/main" id="{1419CAB9-A6A8-4598-926D-06D32C6154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1048" y="3812169"/>
            <a:ext cx="457200" cy="457200"/>
          </a:xfrm>
          <a:prstGeom prst="rect">
            <a:avLst/>
          </a:prstGeom>
        </p:spPr>
      </p:pic>
      <p:pic>
        <p:nvPicPr>
          <p:cNvPr id="64" name="Gráfico 63" descr="Lista de comprobación">
            <a:extLst>
              <a:ext uri="{FF2B5EF4-FFF2-40B4-BE49-F238E27FC236}">
                <a16:creationId xmlns:a16="http://schemas.microsoft.com/office/drawing/2014/main" id="{DD070583-A6BC-414B-A736-139E2BBAD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1048" y="5070396"/>
            <a:ext cx="457200" cy="457200"/>
          </a:xfrm>
          <a:prstGeom prst="rect">
            <a:avLst/>
          </a:prstGeom>
        </p:spPr>
      </p:pic>
      <p:pic>
        <p:nvPicPr>
          <p:cNvPr id="65" name="Gráfico 64" descr="Documento">
            <a:extLst>
              <a:ext uri="{FF2B5EF4-FFF2-40B4-BE49-F238E27FC236}">
                <a16:creationId xmlns:a16="http://schemas.microsoft.com/office/drawing/2014/main" id="{ED2473F4-0D4A-4B51-894F-FF3007B09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4138" y="3795199"/>
            <a:ext cx="457200" cy="457200"/>
          </a:xfrm>
          <a:prstGeom prst="rect">
            <a:avLst/>
          </a:prstGeom>
        </p:spPr>
      </p:pic>
      <p:pic>
        <p:nvPicPr>
          <p:cNvPr id="66" name="Gráfico 65" descr="Lista de comprobación">
            <a:extLst>
              <a:ext uri="{FF2B5EF4-FFF2-40B4-BE49-F238E27FC236}">
                <a16:creationId xmlns:a16="http://schemas.microsoft.com/office/drawing/2014/main" id="{D392BAF2-7E8B-4F1D-9D38-3EDD975E2E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0078" y="3800652"/>
            <a:ext cx="457200" cy="457200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cxnSp>
        <p:nvCxnSpPr>
          <p:cNvPr id="67" name="34 Conector recto de flecha">
            <a:extLst>
              <a:ext uri="{FF2B5EF4-FFF2-40B4-BE49-F238E27FC236}">
                <a16:creationId xmlns:a16="http://schemas.microsoft.com/office/drawing/2014/main" id="{E34379EC-1138-4242-86BC-FAF2CEEAAEC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473288" y="2953328"/>
            <a:ext cx="1104630" cy="10243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2383725" y="4116700"/>
            <a:ext cx="185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HyO</a:t>
            </a:r>
            <a:r>
              <a:rPr lang="es-ES" sz="1400" b="1" dirty="0" smtClean="0"/>
              <a:t>/Indicadores</a:t>
            </a:r>
            <a:endParaRPr lang="es-ES" sz="1400" b="1" dirty="0"/>
          </a:p>
        </p:txBody>
      </p:sp>
      <p:cxnSp>
        <p:nvCxnSpPr>
          <p:cNvPr id="68" name="34 Conector recto de flecha">
            <a:extLst>
              <a:ext uri="{FF2B5EF4-FFF2-40B4-BE49-F238E27FC236}">
                <a16:creationId xmlns:a16="http://schemas.microsoft.com/office/drawing/2014/main" id="{4BAF801E-D763-4051-BF0F-3752DD5EC99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841273" y="4055846"/>
            <a:ext cx="2604679" cy="2744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/>
          <p:cNvSpPr txBox="1"/>
          <p:nvPr/>
        </p:nvSpPr>
        <p:spPr>
          <a:xfrm>
            <a:off x="5125078" y="5591247"/>
            <a:ext cx="185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HyO</a:t>
            </a:r>
            <a:r>
              <a:rPr lang="es-ES" sz="1400" b="1" dirty="0" smtClean="0"/>
              <a:t>/Indicadores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9729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56674" y="1151603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848490" y="1620290"/>
            <a:ext cx="10622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b="1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b="1" dirty="0" err="1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b="1" dirty="0">
              <a:solidFill>
                <a:schemeClr val="dk2"/>
              </a:solidFill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 smtClean="0">
                <a:solidFill>
                  <a:schemeClr val="dk2"/>
                </a:solidFill>
                <a:sym typeface="Century Gothic"/>
              </a:rPr>
              <a:t>Preparación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Gestores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Responsables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Auditoría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086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6087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5955272C-19D6-486C-8EA0-A70D25F2EA18}"/>
              </a:ext>
            </a:extLst>
          </p:cNvPr>
          <p:cNvSpPr/>
          <p:nvPr/>
        </p:nvSpPr>
        <p:spPr>
          <a:xfrm>
            <a:off x="1140148" y="1479636"/>
            <a:ext cx="36840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Acceso a la aplicación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88D69D70-163A-403F-9852-D251E9E43E94}"/>
              </a:ext>
            </a:extLst>
          </p:cNvPr>
          <p:cNvSpPr/>
          <p:nvPr/>
        </p:nvSpPr>
        <p:spPr>
          <a:xfrm>
            <a:off x="2844314" y="4912286"/>
            <a:ext cx="6503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3056" lvl="2">
              <a:lnSpc>
                <a:spcPct val="150000"/>
              </a:lnSpc>
              <a:defRPr/>
            </a:pPr>
            <a:r>
              <a:rPr lang="es-ES" altLang="es-ES" sz="1800" dirty="0">
                <a:latin typeface="Century Gothic" panose="020B0502020202020204" pitchFamily="34" charset="0"/>
                <a:cs typeface="Arial" panose="020B0604020202020204" pitchFamily="34" charset="0"/>
              </a:rPr>
              <a:t>Icono de la aplicación en escritorio.</a:t>
            </a:r>
          </a:p>
          <a:p>
            <a:pPr marL="2086112" lvl="4">
              <a:lnSpc>
                <a:spcPct val="150000"/>
              </a:lnSpc>
              <a:defRPr/>
            </a:pPr>
            <a:r>
              <a:rPr lang="es-ES" altLang="es-E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GEAS</a:t>
            </a:r>
            <a:endParaRPr lang="es-ES" altLang="es-ES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3675" t="27336" r="19915" b="26510"/>
          <a:stretch/>
        </p:blipFill>
        <p:spPr>
          <a:xfrm>
            <a:off x="5108331" y="2879683"/>
            <a:ext cx="1644161" cy="167405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3348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5955272C-19D6-486C-8EA0-A70D25F2EA18}"/>
              </a:ext>
            </a:extLst>
          </p:cNvPr>
          <p:cNvSpPr/>
          <p:nvPr/>
        </p:nvSpPr>
        <p:spPr>
          <a:xfrm>
            <a:off x="1140148" y="1479636"/>
            <a:ext cx="27606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Pantalla Principal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78469BC-43FE-4CF2-AE63-24EEE9FC8BB9}"/>
              </a:ext>
            </a:extLst>
          </p:cNvPr>
          <p:cNvGrpSpPr/>
          <p:nvPr/>
        </p:nvGrpSpPr>
        <p:grpSpPr>
          <a:xfrm>
            <a:off x="1443478" y="1905446"/>
            <a:ext cx="8924044" cy="4483547"/>
            <a:chOff x="1464556" y="1941301"/>
            <a:chExt cx="9117737" cy="458086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F809898-620B-47C8-861B-B7B25692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4671" y="2445939"/>
              <a:ext cx="6701629" cy="3571586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42B1C486-6510-4DD8-8FA2-A189BA5A1930}"/>
                </a:ext>
              </a:extLst>
            </p:cNvPr>
            <p:cNvGrpSpPr/>
            <p:nvPr/>
          </p:nvGrpSpPr>
          <p:grpSpPr>
            <a:xfrm>
              <a:off x="1464556" y="1941301"/>
              <a:ext cx="9117737" cy="4580861"/>
              <a:chOff x="1362956" y="1912998"/>
              <a:chExt cx="9117737" cy="4580861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E3284467-8BCE-4735-81C8-D5B6C07AD2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637" t="34483" r="-1"/>
              <a:stretch/>
            </p:blipFill>
            <p:spPr>
              <a:xfrm>
                <a:off x="1362958" y="3291364"/>
                <a:ext cx="9117735" cy="3202495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9341A053-0E6E-4F42-A740-8B452E790C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637" t="-1877" r="-1" b="65517"/>
              <a:stretch/>
            </p:blipFill>
            <p:spPr>
              <a:xfrm>
                <a:off x="1362956" y="1912998"/>
                <a:ext cx="9117735" cy="1777254"/>
              </a:xfrm>
              <a:prstGeom prst="rect">
                <a:avLst/>
              </a:prstGeom>
            </p:spPr>
          </p:pic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308" y="2367111"/>
            <a:ext cx="6312877" cy="352796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219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635A270-85F4-4C77-9305-CD490F130546}"/>
              </a:ext>
            </a:extLst>
          </p:cNvPr>
          <p:cNvSpPr/>
          <p:nvPr/>
        </p:nvSpPr>
        <p:spPr>
          <a:xfrm>
            <a:off x="1212108" y="1839541"/>
            <a:ext cx="1038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Abre la pantalla de edición de registros, permitiendo crear uno nuevo.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Muestra la pantalla del registro seleccionado para poder modificarlo.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Aparece cuando hay que hacer una selección de elementos en una tabla.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Permite la eliminación del registro seleccionado solicitando previamente su confirmación</a:t>
            </a:r>
            <a:r>
              <a:rPr lang="es-ES" altLang="es-ES" sz="1600" dirty="0" smtClean="0"/>
              <a:t>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s-ES" altLang="es-ES" sz="1600" dirty="0"/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 smtClean="0"/>
              <a:t>Con </a:t>
            </a:r>
            <a:r>
              <a:rPr lang="es-ES" altLang="es-ES" sz="1600" dirty="0"/>
              <a:t>esta opción se cierra la pantalla.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Cierra ventana de edición sin guardar cambios realizados.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sz="1600" dirty="0"/>
              <a:t>Cierra ventana de edición guardando los cambios realizados</a:t>
            </a:r>
            <a:r>
              <a:rPr lang="es-ES" altLang="es-ES" sz="1600" dirty="0" smtClean="0"/>
              <a:t>.</a:t>
            </a:r>
            <a:endParaRPr lang="es-ES" altLang="es-ES" sz="1600" dirty="0"/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s-ES_tradnl" altLang="es-ES" sz="1600" dirty="0"/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_tradnl" altLang="es-ES" sz="1600" dirty="0"/>
              <a:t>Devuelve el elemento a un estado anterior o siguiente.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_tradnl" altLang="es-ES" sz="1600" dirty="0"/>
              <a:t>Valida para el elemento las condiciones para ir al estado siguiente.</a:t>
            </a:r>
          </a:p>
          <a:p>
            <a:pPr marL="1257300" lvl="2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_tradnl" altLang="es-ES" sz="1600" dirty="0"/>
              <a:t>Muestra </a:t>
            </a:r>
            <a:r>
              <a:rPr lang="es-ES_tradnl" altLang="es-ES" sz="1600" dirty="0" smtClean="0"/>
              <a:t>una plantilla </a:t>
            </a:r>
            <a:r>
              <a:rPr lang="es-ES_tradnl" altLang="es-ES" sz="1600" dirty="0"/>
              <a:t>para rellenado masivo de datos.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5955272C-19D6-486C-8EA0-A70D25F2EA18}"/>
              </a:ext>
            </a:extLst>
          </p:cNvPr>
          <p:cNvSpPr/>
          <p:nvPr/>
        </p:nvSpPr>
        <p:spPr>
          <a:xfrm>
            <a:off x="1140148" y="1479636"/>
            <a:ext cx="13660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Botones</a:t>
            </a:r>
          </a:p>
        </p:txBody>
      </p:sp>
      <p:sp>
        <p:nvSpPr>
          <p:cNvPr id="17" name="Marcador de contenido 4">
            <a:extLst>
              <a:ext uri="{FF2B5EF4-FFF2-40B4-BE49-F238E27FC236}">
                <a16:creationId xmlns:a16="http://schemas.microsoft.com/office/drawing/2014/main" id="{38AD7195-4D5C-43B2-B1DC-6456FD0633B5}"/>
              </a:ext>
            </a:extLst>
          </p:cNvPr>
          <p:cNvSpPr txBox="1">
            <a:spLocks/>
          </p:cNvSpPr>
          <p:nvPr/>
        </p:nvSpPr>
        <p:spPr>
          <a:xfrm>
            <a:off x="1137296" y="1448179"/>
            <a:ext cx="10266362" cy="568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1100" lvl="2" indent="-266700">
              <a:lnSpc>
                <a:spcPts val="3200"/>
              </a:lnSpc>
              <a:spcBef>
                <a:spcPct val="0"/>
              </a:spcBef>
              <a:buFont typeface="Verdana" pitchFamily="34" charset="0"/>
              <a:buChar char="–"/>
              <a:defRPr/>
            </a:pPr>
            <a:endParaRPr lang="es-ES" alt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642BEC96-CB5A-4CDA-94B3-46CE2183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30" y="2014339"/>
            <a:ext cx="7524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0F3D2AF4-4257-4BF1-AC84-89C3E7C2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04" y="2354562"/>
            <a:ext cx="771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8F1E1BC0-4CC2-4C1B-BA69-3B3C6E25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04" y="3091885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171265E3-CDAF-4E60-AF69-465A5794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16" y="2713099"/>
            <a:ext cx="7762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78CA6DD7-D6E3-462A-AE18-7EB24FF8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41" y="3815035"/>
            <a:ext cx="7429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>
            <a:extLst>
              <a:ext uri="{FF2B5EF4-FFF2-40B4-BE49-F238E27FC236}">
                <a16:creationId xmlns:a16="http://schemas.microsoft.com/office/drawing/2014/main" id="{3F61208A-0F24-49E7-B997-CB691743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54" y="4537986"/>
            <a:ext cx="752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DF3725C6-7CA3-4D18-9490-8A212CEF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65" y="4153953"/>
            <a:ext cx="752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6271" y="5983607"/>
            <a:ext cx="361950" cy="30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2106" y="5145120"/>
            <a:ext cx="389885" cy="2924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6271" y="5564305"/>
            <a:ext cx="400050" cy="285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2940" y="5149666"/>
            <a:ext cx="373964" cy="29917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962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91E4FC0-D98D-4CBA-A08D-FCDB343CBBD5}"/>
              </a:ext>
            </a:extLst>
          </p:cNvPr>
          <p:cNvSpPr/>
          <p:nvPr/>
        </p:nvSpPr>
        <p:spPr>
          <a:xfrm>
            <a:off x="0" y="809289"/>
            <a:ext cx="12192000" cy="20367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2_Marco de gestión PRTR y Oficina360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B1F896-585B-4BD0-B2AB-84BD676C0700}"/>
              </a:ext>
            </a:extLst>
          </p:cNvPr>
          <p:cNvSpPr txBox="1"/>
          <p:nvPr/>
        </p:nvSpPr>
        <p:spPr>
          <a:xfrm>
            <a:off x="6536418" y="1154342"/>
            <a:ext cx="5102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72.700 millones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euros hasta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2023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4C6DC5E-F068-4D7B-9405-DCE1B9EB7B6A}"/>
              </a:ext>
            </a:extLst>
          </p:cNvPr>
          <p:cNvSpPr/>
          <p:nvPr/>
        </p:nvSpPr>
        <p:spPr>
          <a:xfrm>
            <a:off x="239357" y="3551364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Agenda urbana y rural, y lucha contra la despoblación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FD7C82D-99B6-4FD9-AF8C-73AE8F6AF8A9}"/>
              </a:ext>
            </a:extLst>
          </p:cNvPr>
          <p:cNvSpPr/>
          <p:nvPr/>
        </p:nvSpPr>
        <p:spPr>
          <a:xfrm>
            <a:off x="2625802" y="3551364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Infraestructuras y ecosistemas resilientes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F03712F-7164-4210-AAC7-409DB7D28DFB}"/>
              </a:ext>
            </a:extLst>
          </p:cNvPr>
          <p:cNvSpPr/>
          <p:nvPr/>
        </p:nvSpPr>
        <p:spPr>
          <a:xfrm>
            <a:off x="5012246" y="3551364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Transición energética justa e inclusiva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F56D98E-B6E7-4574-A65F-E04F0D068189}"/>
              </a:ext>
            </a:extLst>
          </p:cNvPr>
          <p:cNvSpPr/>
          <p:nvPr/>
        </p:nvSpPr>
        <p:spPr>
          <a:xfrm>
            <a:off x="7398691" y="3551364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Administración para el siglo XXI. (Digitalización de la Administración de servicios públicos, sanidad y sistema judicial)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7CA1803-4B04-4D48-859E-4A0F9599ABA6}"/>
              </a:ext>
            </a:extLst>
          </p:cNvPr>
          <p:cNvSpPr/>
          <p:nvPr/>
        </p:nvSpPr>
        <p:spPr>
          <a:xfrm>
            <a:off x="9785134" y="3551364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Modernización y digitalización del tejido industrial de la pyme, turismo y emprendimiento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CB53471-33E6-43F6-9DB0-BCB3C476569D}"/>
              </a:ext>
            </a:extLst>
          </p:cNvPr>
          <p:cNvSpPr/>
          <p:nvPr/>
        </p:nvSpPr>
        <p:spPr>
          <a:xfrm>
            <a:off x="239357" y="5004851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Pacto por la ciencia y la innovación: refuerzo de la capacidad del sistema Nacional de Salud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78CEFE2-AB0B-4073-A11E-35EBE4C5AD2E}"/>
              </a:ext>
            </a:extLst>
          </p:cNvPr>
          <p:cNvSpPr/>
          <p:nvPr/>
        </p:nvSpPr>
        <p:spPr>
          <a:xfrm>
            <a:off x="2625802" y="5004851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Educación y conocimiento, formación continua y desarrollo de capacidades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71770F-2DD4-47D0-A337-C6E05D3B90F5}"/>
              </a:ext>
            </a:extLst>
          </p:cNvPr>
          <p:cNvSpPr/>
          <p:nvPr/>
        </p:nvSpPr>
        <p:spPr>
          <a:xfrm>
            <a:off x="5012246" y="5004851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Nueva economía de los cuidados y políticas de empleo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EADA8F3-BC69-4E77-8205-05623BFE6A39}"/>
              </a:ext>
            </a:extLst>
          </p:cNvPr>
          <p:cNvSpPr/>
          <p:nvPr/>
        </p:nvSpPr>
        <p:spPr>
          <a:xfrm>
            <a:off x="7398691" y="5004851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Impulso de la industria de la Cultura y el Deporte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1957012-43D7-4F5E-8477-EA0AA10FF708}"/>
              </a:ext>
            </a:extLst>
          </p:cNvPr>
          <p:cNvSpPr/>
          <p:nvPr/>
        </p:nvSpPr>
        <p:spPr>
          <a:xfrm>
            <a:off x="9785134" y="5004851"/>
            <a:ext cx="2174636" cy="130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Modernización del sistema fiscal para un crecimiento sostenible e inclusivo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38DF250-871B-48C4-A0B9-4D3800A69932}"/>
              </a:ext>
            </a:extLst>
          </p:cNvPr>
          <p:cNvSpPr txBox="1"/>
          <p:nvPr/>
        </p:nvSpPr>
        <p:spPr>
          <a:xfrm>
            <a:off x="3790950" y="3008834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 palancas:</a:t>
            </a:r>
          </a:p>
        </p:txBody>
      </p:sp>
      <p:pic>
        <p:nvPicPr>
          <p:cNvPr id="6" name="Imagen 5" descr="Un conjunto de letras negras en un fondo negro&#10;&#10;Descripción generada automáticamente con confianza media">
            <a:extLst>
              <a:ext uri="{FF2B5EF4-FFF2-40B4-BE49-F238E27FC236}">
                <a16:creationId xmlns:a16="http://schemas.microsoft.com/office/drawing/2014/main" id="{604D5FD0-235F-4677-9182-0232A9FE7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9" y="982996"/>
            <a:ext cx="6057704" cy="16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635A270-85F4-4C77-9305-CD490F130546}"/>
              </a:ext>
            </a:extLst>
          </p:cNvPr>
          <p:cNvSpPr/>
          <p:nvPr/>
        </p:nvSpPr>
        <p:spPr>
          <a:xfrm>
            <a:off x="2402379" y="1993512"/>
            <a:ext cx="8603508" cy="294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Selectores de elementos. </a:t>
            </a:r>
          </a:p>
          <a:p>
            <a:pPr marL="2114550" lvl="4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Búsqueda tecleando código o nombre </a:t>
            </a:r>
          </a:p>
          <a:p>
            <a:pPr marL="2114550" lvl="4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Búsqueda mediante ventana de selección.</a:t>
            </a:r>
          </a:p>
          <a:p>
            <a:pPr marL="2114550" lvl="4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Puede mostrar botón de consulta.</a:t>
            </a:r>
          </a:p>
          <a:p>
            <a:pPr marL="1200150" lvl="2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Selección de ficheros</a:t>
            </a: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2114550" lvl="4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En cada formulario y por usuario recuerda la última ruta visitada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4" name="6 Rectángulo">
            <a:extLst>
              <a:ext uri="{FF2B5EF4-FFF2-40B4-BE49-F238E27FC236}">
                <a16:creationId xmlns:a16="http://schemas.microsoft.com/office/drawing/2014/main" id="{B058C866-9455-4344-9B16-49BFA117F60D}"/>
              </a:ext>
            </a:extLst>
          </p:cNvPr>
          <p:cNvSpPr/>
          <p:nvPr/>
        </p:nvSpPr>
        <p:spPr>
          <a:xfrm>
            <a:off x="1111894" y="1479636"/>
            <a:ext cx="48814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Elementos comunes de edición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920AD1F8-EFA2-42A5-87F5-81A7E3FE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2" y="2155605"/>
            <a:ext cx="2712258" cy="60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510AC91-4652-4F88-96EB-AD52F133E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2" y="3802125"/>
            <a:ext cx="2374202" cy="31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51D55D19-D68C-49E1-8A6A-0D5E816DDEA3}"/>
              </a:ext>
            </a:extLst>
          </p:cNvPr>
          <p:cNvSpPr/>
          <p:nvPr/>
        </p:nvSpPr>
        <p:spPr>
          <a:xfrm>
            <a:off x="5926015" y="4998693"/>
            <a:ext cx="5846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Filtro periodos.</a:t>
            </a:r>
          </a:p>
          <a:p>
            <a:pPr marL="2114550" lvl="4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Se han incluido </a:t>
            </a:r>
            <a:r>
              <a:rPr lang="es-ES" altLang="es-E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justificaciones</a:t>
            </a:r>
            <a:endParaRPr lang="es-ES" altLang="es-E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31" y="5157999"/>
            <a:ext cx="6104802" cy="42484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152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1156898" y="1479636"/>
            <a:ext cx="36679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Barra de herramientas I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0E28816-1212-4502-99BB-8B2AB42F6B96}"/>
              </a:ext>
            </a:extLst>
          </p:cNvPr>
          <p:cNvSpPr/>
          <p:nvPr/>
        </p:nvSpPr>
        <p:spPr>
          <a:xfrm>
            <a:off x="1765427" y="2654694"/>
            <a:ext cx="6372536" cy="377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428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Exportar </a:t>
            </a:r>
          </a:p>
          <a:p>
            <a:pPr marL="864428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Configurar columnas</a:t>
            </a:r>
          </a:p>
          <a:p>
            <a:pPr marL="864428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Descripción filtro aplicado</a:t>
            </a:r>
          </a:p>
          <a:p>
            <a:pPr marL="864428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Botones de filtro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Eliminar filtro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Filtro avanzado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Filtro rápido inverso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Filtro rápido</a:t>
            </a:r>
          </a:p>
          <a:p>
            <a:pPr marL="864428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Recuento de registros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110931"/>
            <a:ext cx="11122270" cy="54376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8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1156898" y="1479636"/>
            <a:ext cx="37545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Barra de herramientas II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0E28816-1212-4502-99BB-8B2AB42F6B96}"/>
              </a:ext>
            </a:extLst>
          </p:cNvPr>
          <p:cNvSpPr/>
          <p:nvPr/>
        </p:nvSpPr>
        <p:spPr>
          <a:xfrm>
            <a:off x="5400323" y="2249975"/>
            <a:ext cx="6372536" cy="294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 Configurar</a:t>
            </a: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Columnas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Elegir columnas visibles.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Cambiar la ordenación. Por una o varias columnas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Cambiar la posición de las columnas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Aplicar o guardar configuración.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Guardar en plantilla.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476" t="4186" r="732"/>
          <a:stretch/>
        </p:blipFill>
        <p:spPr>
          <a:xfrm>
            <a:off x="984738" y="2158270"/>
            <a:ext cx="4554416" cy="38512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047" y="2295613"/>
            <a:ext cx="371475" cy="3429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903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1156898" y="1479636"/>
            <a:ext cx="384111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Barra de herramientas III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0AE8E5C-62AB-4896-A102-EEC6FE8FFC27}"/>
              </a:ext>
            </a:extLst>
          </p:cNvPr>
          <p:cNvSpPr/>
          <p:nvPr/>
        </p:nvSpPr>
        <p:spPr>
          <a:xfrm>
            <a:off x="3998005" y="1904443"/>
            <a:ext cx="7672741" cy="170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4428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Eliminar filtros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Limpiar. Quita todos los filtros aplicados.</a:t>
            </a: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Eliminar uno a uno los filtros aplicados en cualquier orden.</a:t>
            </a:r>
          </a:p>
        </p:txBody>
      </p:sp>
      <p:sp>
        <p:nvSpPr>
          <p:cNvPr id="31" name="9 Rectángulo">
            <a:extLst>
              <a:ext uri="{FF2B5EF4-FFF2-40B4-BE49-F238E27FC236}">
                <a16:creationId xmlns:a16="http://schemas.microsoft.com/office/drawing/2014/main" id="{B80B3B96-3BD0-4F2A-90E9-19F82B2A3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556" y="3512909"/>
            <a:ext cx="6707897" cy="128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Filtro avanzado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Permite aplicar según sea el tipo de dato un filtro indicando un valor.</a:t>
            </a:r>
          </a:p>
        </p:txBody>
      </p:sp>
      <p:sp>
        <p:nvSpPr>
          <p:cNvPr id="32" name="9 Rectángulo">
            <a:extLst>
              <a:ext uri="{FF2B5EF4-FFF2-40B4-BE49-F238E27FC236}">
                <a16:creationId xmlns:a16="http://schemas.microsoft.com/office/drawing/2014/main" id="{40319488-8E2F-4ABD-B4B8-83B448D7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558" y="4708048"/>
            <a:ext cx="7734300" cy="170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Filtros rápidos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Inverso: selecciona filas que NO tengan el valor de la celda.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Directo: selecciona filas que tengan el valor de la celda.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740" t="7573" b="3738"/>
          <a:stretch/>
        </p:blipFill>
        <p:spPr>
          <a:xfrm>
            <a:off x="1248508" y="2127738"/>
            <a:ext cx="3251665" cy="8616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623" y="3600364"/>
            <a:ext cx="519217" cy="4305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731" y="4856041"/>
            <a:ext cx="442274" cy="4091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6680" y="5382169"/>
            <a:ext cx="469159" cy="38385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341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1156898" y="1479636"/>
            <a:ext cx="38827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Barra de herramientas IV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38908DB4-AED9-4AB1-A5AE-AA031E2E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78" y="5627931"/>
            <a:ext cx="5843588" cy="44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9 Rectángulo">
            <a:extLst>
              <a:ext uri="{FF2B5EF4-FFF2-40B4-BE49-F238E27FC236}">
                <a16:creationId xmlns:a16="http://schemas.microsoft.com/office/drawing/2014/main" id="{5958D266-22DF-4C56-9837-7E082AF5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898" y="1941301"/>
            <a:ext cx="9946114" cy="128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Filtro avanzado según tipo de dato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8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Campo de texto.  </a:t>
            </a:r>
            <a:r>
              <a:rPr lang="es-ES" altLang="es-ES" sz="1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Según se escribe se aplica. Para mantenerlo pulsa el botón de aplicar.</a:t>
            </a:r>
          </a:p>
        </p:txBody>
      </p:sp>
      <p:sp>
        <p:nvSpPr>
          <p:cNvPr id="22" name="1 Rectángulo">
            <a:extLst>
              <a:ext uri="{FF2B5EF4-FFF2-40B4-BE49-F238E27FC236}">
                <a16:creationId xmlns:a16="http://schemas.microsoft.com/office/drawing/2014/main" id="{B6A0BEB3-A759-4269-BFB1-ADD332099F91}"/>
              </a:ext>
            </a:extLst>
          </p:cNvPr>
          <p:cNvSpPr/>
          <p:nvPr/>
        </p:nvSpPr>
        <p:spPr>
          <a:xfrm>
            <a:off x="1054309" y="3802160"/>
            <a:ext cx="9522545" cy="45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8806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Campos de fecha y numéricos. </a:t>
            </a: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Se puede indicar rango desde hasta. </a:t>
            </a:r>
          </a:p>
        </p:txBody>
      </p:sp>
      <p:sp>
        <p:nvSpPr>
          <p:cNvPr id="23" name="2 Rectángulo">
            <a:extLst>
              <a:ext uri="{FF2B5EF4-FFF2-40B4-BE49-F238E27FC236}">
                <a16:creationId xmlns:a16="http://schemas.microsoft.com/office/drawing/2014/main" id="{A36988CC-47E5-4979-9422-9AD3E8D366C7}"/>
              </a:ext>
            </a:extLst>
          </p:cNvPr>
          <p:cNvSpPr/>
          <p:nvPr/>
        </p:nvSpPr>
        <p:spPr>
          <a:xfrm>
            <a:off x="1054309" y="5021963"/>
            <a:ext cx="9163757" cy="45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8806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Campos tabulados. </a:t>
            </a:r>
            <a:r>
              <a:rPr lang="es-ES" altLang="es-ES" dirty="0">
                <a:latin typeface="Century Gothic" panose="020B0502020202020204" pitchFamily="34" charset="0"/>
                <a:cs typeface="Arial" panose="020B0604020202020204" pitchFamily="34" charset="0"/>
              </a:rPr>
              <a:t>Se ofrece desplegable con valores posibles.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49" y="3354283"/>
            <a:ext cx="7429500" cy="342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14897" t="1729" b="2998"/>
          <a:stretch/>
        </p:blipFill>
        <p:spPr>
          <a:xfrm>
            <a:off x="2610524" y="4465956"/>
            <a:ext cx="7200225" cy="34405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647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Operativa Común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1156898" y="1479636"/>
            <a:ext cx="232146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Notificaciones</a:t>
            </a:r>
            <a:endParaRPr lang="es-ES" altLang="es-ES" sz="24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112" y="2100137"/>
            <a:ext cx="5729905" cy="34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56674" y="1151603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848490" y="1620290"/>
            <a:ext cx="10622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dirty="0" smtClean="0">
              <a:solidFill>
                <a:schemeClr val="dk2"/>
              </a:solidFill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>
                <a:solidFill>
                  <a:schemeClr val="dk2"/>
                </a:solidFill>
                <a:sym typeface="Century Gothic"/>
              </a:rPr>
              <a:t>Preparación</a:t>
            </a:r>
            <a:endParaRPr lang="en-US" sz="2400" b="1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Gestores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Responsables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Auditoría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235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707070" y="1473278"/>
            <a:ext cx="50145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Administración &gt; Gestores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273879" y="238968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/>
              <a:t>Crear un nuevo gestor.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/>
              <a:t>Actuaciones relacionadas con el gestor.</a:t>
            </a:r>
          </a:p>
          <a:p>
            <a:endParaRPr lang="es-ES" sz="16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888" y="2270981"/>
            <a:ext cx="6366955" cy="307474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83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633202" y="1473278"/>
            <a:ext cx="532709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Estructura del Programa Operativo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356" y="2087421"/>
            <a:ext cx="5639889" cy="40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388288" y="1312008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967082" y="1473278"/>
            <a:ext cx="898194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Administración &gt; Definición del programa &gt; Medidas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475" y="2263155"/>
            <a:ext cx="5668692" cy="35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2_Marco de gestión PRTR y Oficina 360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D595ED2-9419-440E-9920-F2A2218D97C2}"/>
              </a:ext>
            </a:extLst>
          </p:cNvPr>
          <p:cNvSpPr/>
          <p:nvPr/>
        </p:nvSpPr>
        <p:spPr>
          <a:xfrm>
            <a:off x="0" y="773934"/>
            <a:ext cx="12192000" cy="848037"/>
          </a:xfrm>
          <a:prstGeom prst="rect">
            <a:avLst/>
          </a:prstGeom>
          <a:solidFill>
            <a:srgbClr val="B82A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7" name="Imagen 26" descr="Un conjunto de letras negras en un fondo negro&#10;&#10;Descripción generada automáticamente con confianza media">
            <a:extLst>
              <a:ext uri="{FF2B5EF4-FFF2-40B4-BE49-F238E27FC236}">
                <a16:creationId xmlns:a16="http://schemas.microsoft.com/office/drawing/2014/main" id="{FA85F12A-EECE-4DA4-9CCC-60476BD96B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01" y="825039"/>
            <a:ext cx="2927195" cy="79693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36DF163A-F501-4201-B176-78DA1C440ECC}"/>
              </a:ext>
            </a:extLst>
          </p:cNvPr>
          <p:cNvSpPr txBox="1"/>
          <p:nvPr/>
        </p:nvSpPr>
        <p:spPr>
          <a:xfrm>
            <a:off x="-189704" y="2040231"/>
            <a:ext cx="12192000" cy="76923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Cambio sustancial en la forma de gestión de ayudas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00BC885-C16E-400F-94F3-F1C49E992D6D}"/>
              </a:ext>
            </a:extLst>
          </p:cNvPr>
          <p:cNvSpPr txBox="1"/>
          <p:nvPr/>
        </p:nvSpPr>
        <p:spPr>
          <a:xfrm>
            <a:off x="-189704" y="3237455"/>
            <a:ext cx="12192000" cy="6827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Nuevos conceptos y nueva jerga 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CCD9B5D-449D-4E8C-AB70-D24439569B4D}"/>
              </a:ext>
            </a:extLst>
          </p:cNvPr>
          <p:cNvSpPr txBox="1"/>
          <p:nvPr/>
        </p:nvSpPr>
        <p:spPr>
          <a:xfrm>
            <a:off x="-189704" y="3692658"/>
            <a:ext cx="12192000" cy="6827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Rigor y exigencia en los procedimientos y registro de información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D7B2219-6985-4FCE-B54F-FE9A89ABD00C}"/>
              </a:ext>
            </a:extLst>
          </p:cNvPr>
          <p:cNvSpPr txBox="1"/>
          <p:nvPr/>
        </p:nvSpPr>
        <p:spPr>
          <a:xfrm>
            <a:off x="-189705" y="4139058"/>
            <a:ext cx="12192001" cy="76101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Escaso tiempo de aprendizaje y mucho trabajo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6EBE70B-EEC1-44D4-B644-4D59FF9C306C}"/>
              </a:ext>
            </a:extLst>
          </p:cNvPr>
          <p:cNvSpPr txBox="1"/>
          <p:nvPr/>
        </p:nvSpPr>
        <p:spPr>
          <a:xfrm>
            <a:off x="-200588" y="4675404"/>
            <a:ext cx="12192000" cy="76923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Mucha información normativa y reglamentaria, e instrucciones poco claras y a cuenta gotas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014FE69-1D71-46F4-A74F-CF328E2570F9}"/>
              </a:ext>
            </a:extLst>
          </p:cNvPr>
          <p:cNvSpPr txBox="1"/>
          <p:nvPr/>
        </p:nvSpPr>
        <p:spPr>
          <a:xfrm>
            <a:off x="-200587" y="5706515"/>
            <a:ext cx="12192000" cy="6827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F6AA52-4E52-4784-B21E-C12D1DB29B0E}"/>
              </a:ext>
            </a:extLst>
          </p:cNvPr>
          <p:cNvSpPr txBox="1"/>
          <p:nvPr/>
        </p:nvSpPr>
        <p:spPr>
          <a:xfrm>
            <a:off x="915626" y="5481848"/>
            <a:ext cx="10460289" cy="9074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s-ES"/>
            </a:defPPr>
            <a:lvl4pPr marL="1657350" lvl="3" indent="-285750">
              <a:spcBef>
                <a:spcPts val="1800"/>
              </a:spcBef>
              <a:buFont typeface="Wingdings" panose="05000000000000000000" pitchFamily="2" charset="2"/>
              <a:buChar char="ü"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</a:lstStyle>
          <a:p>
            <a:pPr marL="804863" marR="0" lvl="3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definitiva, el gran volumen de fondos previsto y el escaso tiempo para su compromiso y ejecución provoca indudablemente una situación de riesgo.                          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A61AED8-5A65-482B-8A02-F06731AE1685}"/>
              </a:ext>
            </a:extLst>
          </p:cNvPr>
          <p:cNvSpPr txBox="1"/>
          <p:nvPr/>
        </p:nvSpPr>
        <p:spPr>
          <a:xfrm>
            <a:off x="-189704" y="2603315"/>
            <a:ext cx="12192000" cy="76923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Orientación a la gestión por hitos y objetivos y énfasis en la prevención del FRAUDE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2F3EEA-F557-4AC0-B1C4-83CE0A5AFB52}"/>
              </a:ext>
            </a:extLst>
          </p:cNvPr>
          <p:cNvSpPr txBox="1"/>
          <p:nvPr/>
        </p:nvSpPr>
        <p:spPr>
          <a:xfrm>
            <a:off x="436963" y="1542943"/>
            <a:ext cx="11318069" cy="6827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76213" marR="0" lvl="3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Órdenes HFP 1030/2021 y HFP 1031/2021, de Sistema de Gestión, Seguimiento y Reporte PRTR</a:t>
            </a:r>
          </a:p>
        </p:txBody>
      </p:sp>
    </p:spTree>
    <p:extLst>
      <p:ext uri="{BB962C8B-B14F-4D97-AF65-F5344CB8AC3E}">
        <p14:creationId xmlns:p14="http://schemas.microsoft.com/office/powerpoint/2010/main" val="577134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340179" y="1521678"/>
            <a:ext cx="1158522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Administración &gt; Definición del programa &gt; Indicadores CID y Gestión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86" y="2630909"/>
            <a:ext cx="6372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906842" y="1521678"/>
            <a:ext cx="104519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Administración &gt; Definición del programa &gt; HyO CID y Gestión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4" y="2624493"/>
            <a:ext cx="7105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909772" y="1483321"/>
            <a:ext cx="864531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Administración &gt; Configuración &gt; Roles y permisos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406660" y="2432247"/>
            <a:ext cx="49672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Permisos 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por:</a:t>
            </a:r>
          </a:p>
          <a:p>
            <a:pPr marL="1850334" lvl="3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Menú.  </a:t>
            </a:r>
          </a:p>
          <a:p>
            <a:pPr marL="1850334" lvl="3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Entidades con estado.</a:t>
            </a:r>
          </a:p>
          <a:p>
            <a:pPr marL="1850334" lvl="3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Entidades sin estado.</a:t>
            </a:r>
          </a:p>
          <a:p>
            <a:pPr marL="1850334" lvl="3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Otros permisos.</a:t>
            </a:r>
          </a:p>
          <a:p>
            <a:pPr lvl="3">
              <a:lnSpc>
                <a:spcPct val="150000"/>
              </a:lnSpc>
              <a:defRPr/>
            </a:pP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28806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Se define qué se hace y en qué estado de la información.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51" y="2043912"/>
            <a:ext cx="6189207" cy="401185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655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678139" y="1483321"/>
            <a:ext cx="910858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Administración &gt; Configuración &gt; Gestión de usuarios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 Rectángulo"/>
          <p:cNvSpPr>
            <a:spLocks noChangeArrowheads="1"/>
          </p:cNvSpPr>
          <p:nvPr/>
        </p:nvSpPr>
        <p:spPr bwMode="auto">
          <a:xfrm>
            <a:off x="5832996" y="2374330"/>
            <a:ext cx="4752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Datos del usuario</a:t>
            </a:r>
          </a:p>
        </p:txBody>
      </p:sp>
      <p:sp>
        <p:nvSpPr>
          <p:cNvPr id="19" name="9 Rectángulo"/>
          <p:cNvSpPr>
            <a:spLocks noChangeArrowheads="1"/>
          </p:cNvSpPr>
          <p:nvPr/>
        </p:nvSpPr>
        <p:spPr bwMode="auto">
          <a:xfrm>
            <a:off x="6590490" y="3411979"/>
            <a:ext cx="47524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Asignar Roles.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Sólo se ofrecen gestores asociados a actuaciones del P.O.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20" y="2088746"/>
            <a:ext cx="4693098" cy="28669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517" y="3192264"/>
            <a:ext cx="4431442" cy="273013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797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789223" y="1473278"/>
            <a:ext cx="94900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Administración &gt; Configuración &gt; Tabla de validaciones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9 Rectángulo"/>
          <p:cNvSpPr>
            <a:spLocks noChangeArrowheads="1"/>
          </p:cNvSpPr>
          <p:nvPr/>
        </p:nvSpPr>
        <p:spPr bwMode="auto">
          <a:xfrm>
            <a:off x="6177233" y="2426393"/>
            <a:ext cx="4535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Distinto tipo de validaciones.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Crear nuevas validaciones: requiere asistencia.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pueden desactivar.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puede alterar el ámbito de las validaciones.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208" y="2087421"/>
            <a:ext cx="5708039" cy="3811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28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5" y="-1947597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Preparación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FFD1B4FA-E5A9-4966-BBA0-42D3FC21AA31}"/>
              </a:ext>
            </a:extLst>
          </p:cNvPr>
          <p:cNvSpPr/>
          <p:nvPr/>
        </p:nvSpPr>
        <p:spPr>
          <a:xfrm>
            <a:off x="653806" y="1473278"/>
            <a:ext cx="760657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Menú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Administración &gt; Definición de listas &gt; Listas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 Rectángulo"/>
          <p:cNvSpPr>
            <a:spLocks noChangeArrowheads="1"/>
          </p:cNvSpPr>
          <p:nvPr/>
        </p:nvSpPr>
        <p:spPr bwMode="auto">
          <a:xfrm>
            <a:off x="5119005" y="2340943"/>
            <a:ext cx="57170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pueden crear copiando las preguntas de otras listas</a:t>
            </a: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Permitir varias listas.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Copiar las repuestas a otras listas.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 pueden desactivar.</a:t>
            </a:r>
          </a:p>
        </p:txBody>
      </p:sp>
      <p:sp>
        <p:nvSpPr>
          <p:cNvPr id="19" name="9 Rectángulo"/>
          <p:cNvSpPr>
            <a:spLocks noChangeArrowheads="1"/>
          </p:cNvSpPr>
          <p:nvPr/>
        </p:nvSpPr>
        <p:spPr bwMode="auto">
          <a:xfrm>
            <a:off x="5125425" y="4484028"/>
            <a:ext cx="56438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239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811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383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95500" indent="-266700"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Gestionar los permisos de cada lista una vez creada.</a:t>
            </a:r>
          </a:p>
          <a:p>
            <a:pPr marL="1200150" lvl="2" indent="-28575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Configuración de preguntas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92" y="1985479"/>
            <a:ext cx="4332389" cy="19237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92" y="3996179"/>
            <a:ext cx="4360305" cy="19247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911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56674" y="1151603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848490" y="1620290"/>
            <a:ext cx="10622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dirty="0" smtClean="0">
              <a:solidFill>
                <a:schemeClr val="dk2"/>
              </a:solidFill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Preparación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>
                <a:solidFill>
                  <a:schemeClr val="dk2"/>
                </a:solidFill>
                <a:sym typeface="Century Gothic"/>
              </a:rPr>
              <a:t>Gestores</a:t>
            </a:r>
            <a:endParaRPr lang="en-US" sz="2400" b="1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Responsables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Auditor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676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7188178" y="2693080"/>
            <a:ext cx="3817709" cy="108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Completar información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altLang="es-ES" sz="1600" dirty="0" smtClean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Datos sobre hijos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altLang="es-ES" sz="1600" dirty="0" smtClean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Datos centro gestor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altLang="es-ES" sz="1600" dirty="0" smtClean="0">
                <a:solidFill>
                  <a:schemeClr val="dk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Hitos y objetivos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</a:t>
            </a:r>
            <a:r>
              <a:rPr lang="es-ES" b="1" dirty="0" err="1" smtClean="0">
                <a:latin typeface="Century Gothic" panose="020B0502020202020204" pitchFamily="34" charset="0"/>
              </a:rPr>
              <a:t>SubProyectos</a:t>
            </a:r>
            <a:r>
              <a:rPr lang="es-ES" b="1" dirty="0" smtClean="0">
                <a:latin typeface="Century Gothic" panose="020B0502020202020204" pitchFamily="34" charset="0"/>
              </a:rPr>
              <a:t> - Hijos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14" y="2536694"/>
            <a:ext cx="6007725" cy="30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5905457" y="2626585"/>
            <a:ext cx="5715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/>
              <a:t>Herramientas útiles:</a:t>
            </a:r>
          </a:p>
          <a:p>
            <a:pPr marL="1907484" lvl="3" indent="-342900">
              <a:buFont typeface="Arial" panose="020B0604020202020204" pitchFamily="34" charset="0"/>
              <a:buChar char="•"/>
            </a:pPr>
            <a:r>
              <a:rPr lang="es-ES" sz="1600" dirty="0"/>
              <a:t>Botón validar</a:t>
            </a:r>
          </a:p>
          <a:p>
            <a:endParaRPr lang="es-ES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/>
              <a:t>Marca no </a:t>
            </a:r>
            <a:r>
              <a:rPr lang="es-ES" sz="1600" dirty="0" smtClean="0"/>
              <a:t>transitar.</a:t>
            </a:r>
            <a:endParaRPr lang="es-ES" sz="1600" dirty="0"/>
          </a:p>
          <a:p>
            <a:endParaRPr lang="es-ES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/>
              <a:t>Completar información: </a:t>
            </a:r>
            <a:r>
              <a:rPr lang="es-ES" sz="1600" dirty="0" smtClean="0"/>
              <a:t>Tipo.</a:t>
            </a:r>
            <a:endParaRPr lang="es-ES" sz="1600" dirty="0"/>
          </a:p>
          <a:p>
            <a:endParaRPr lang="es-ES" sz="16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/>
              <a:t>Actuaciones </a:t>
            </a:r>
            <a:r>
              <a:rPr lang="es-ES" sz="1600" dirty="0" smtClean="0"/>
              <a:t>asignadas.</a:t>
            </a:r>
            <a:endParaRPr lang="es-ES" sz="1600" dirty="0"/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775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  <a:r>
              <a:rPr lang="es-ES" b="1" dirty="0"/>
              <a:t>Menú Gestión \ </a:t>
            </a:r>
            <a:r>
              <a:rPr lang="es-ES" b="1" dirty="0" smtClean="0"/>
              <a:t>Actuaciones: Régimen de Ayudas - Convocatorias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45" y="2441862"/>
            <a:ext cx="4740518" cy="360151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498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5905457" y="2626585"/>
            <a:ext cx="57150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Herramientas útiles:</a:t>
            </a:r>
          </a:p>
          <a:p>
            <a:pPr marL="1385956" lvl="2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 Botón validar</a:t>
            </a:r>
          </a:p>
          <a:p>
            <a:pPr marL="1385956" lvl="2" indent="-34290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 Actualización   masiva</a:t>
            </a:r>
          </a:p>
          <a:p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Anexar documentación como repositorio documental.</a:t>
            </a:r>
          </a:p>
          <a:p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Marca “No transitar</a:t>
            </a: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”.</a:t>
            </a:r>
          </a:p>
          <a:p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Relacionar proyectos </a:t>
            </a:r>
            <a:r>
              <a:rPr lang="es-ES" sz="1600" dirty="0">
                <a:solidFill>
                  <a:schemeClr val="dk1"/>
                </a:solidFill>
                <a:ea typeface="Century Gothic"/>
                <a:cs typeface="Century Gothic"/>
              </a:rPr>
              <a:t>con el contrato</a:t>
            </a: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Relacionar pagos con el contrato. </a:t>
            </a:r>
          </a:p>
          <a:p>
            <a:endParaRPr lang="es-ES" sz="1600" dirty="0" smtClean="0">
              <a:solidFill>
                <a:schemeClr val="dk1"/>
              </a:solidFill>
              <a:ea typeface="Century Gothic"/>
              <a:cs typeface="Century Gothic"/>
            </a:endParaRPr>
          </a:p>
          <a:p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4629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</a:t>
            </a:r>
            <a:r>
              <a:rPr lang="es-ES" b="1" dirty="0" smtClean="0">
                <a:latin typeface="Century Gothic" panose="020B0502020202020204" pitchFamily="34" charset="0"/>
              </a:rPr>
              <a:t>Actuaciones: Contratos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67" y="2494155"/>
            <a:ext cx="5156127" cy="360244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828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2_Marco de gestión PRTR y Oficina 360</a:t>
            </a:r>
          </a:p>
        </p:txBody>
      </p:sp>
      <p:sp>
        <p:nvSpPr>
          <p:cNvPr id="61" name="Marcador de contenido 12">
            <a:extLst>
              <a:ext uri="{FF2B5EF4-FFF2-40B4-BE49-F238E27FC236}">
                <a16:creationId xmlns:a16="http://schemas.microsoft.com/office/drawing/2014/main" id="{FB95C81D-98D2-4A47-80CC-5974E265F08E}"/>
              </a:ext>
            </a:extLst>
          </p:cNvPr>
          <p:cNvSpPr txBox="1">
            <a:spLocks/>
          </p:cNvSpPr>
          <p:nvPr/>
        </p:nvSpPr>
        <p:spPr>
          <a:xfrm>
            <a:off x="151603" y="1287936"/>
            <a:ext cx="8340809" cy="32883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4306" tIns="52153" rIns="104306" bIns="52153" rtlCol="0">
            <a:spAutoFit/>
          </a:bodyPr>
          <a:lstStyle>
            <a:defPPr>
              <a:defRPr lang="es-ES"/>
            </a:defPPr>
            <a:lvl1pPr lvl="0" indent="0" defTabSz="1043056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kumimoji="0" sz="700" b="0" i="0" u="none" strike="noStrike" cap="none" spc="0" normalizeH="0" baseline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</a:defRPr>
            </a:lvl2pPr>
            <a:lvl3pPr marL="900113" indent="-177800" defTabSz="1043056">
              <a:lnSpc>
                <a:spcPts val="1400"/>
              </a:lnSpc>
              <a:spcBef>
                <a:spcPts val="600"/>
              </a:spcBef>
              <a:buFont typeface="Courier New" pitchFamily="49" charset="0"/>
              <a:buChar char="o"/>
              <a:defRPr sz="1200">
                <a:latin typeface="Century Gothic" panose="020B0502020202020204" pitchFamily="34" charset="0"/>
              </a:defRPr>
            </a:lvl3pPr>
            <a:lvl4pPr marL="1249363" indent="-215900" defTabSz="1043056">
              <a:lnSpc>
                <a:spcPts val="1400"/>
              </a:lnSpc>
              <a:spcBef>
                <a:spcPts val="600"/>
              </a:spcBef>
              <a:buFont typeface="Arial" pitchFamily="34" charset="0"/>
              <a:buChar char="–"/>
              <a:defRPr sz="1100">
                <a:latin typeface="Century Gothic" panose="020B0502020202020204" pitchFamily="34" charset="0"/>
              </a:defRPr>
            </a:lvl4pPr>
            <a:lvl5pPr marL="1608138" indent="-176213" defTabSz="1043056">
              <a:lnSpc>
                <a:spcPts val="1400"/>
              </a:lnSpc>
              <a:spcBef>
                <a:spcPts val="600"/>
              </a:spcBef>
              <a:buFont typeface="Arial" pitchFamily="34" charset="0"/>
              <a:buChar char="»"/>
              <a:tabLst>
                <a:tab pos="3225800" algn="l"/>
              </a:tabLst>
              <a:defRPr sz="1050">
                <a:latin typeface="Century Gothic" panose="020B0502020202020204" pitchFamily="34" charset="0"/>
              </a:defRPr>
            </a:lvl5pPr>
            <a:lvl6pPr marL="2868404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389932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3911460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432988" indent="-260764" defTabSz="104305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PRINCIPIOS ESPECÍFICOS DE OBLIGATORIO CUMPLIMIENTO EN LA PLANIFICACIÓN Y EJECUCIÓN DEL PRTR: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7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Hitos y objetivos (H y O): seguimiento y resultado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Etiquetado verde y etiquetado digital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Análisis de riesgo medioambiental (DNSH)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Mecanismos de prevención, detección y corrección del fraude: conflictos de interés (DACI), Planes antifraude, BBDD,…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Compatibilidad de ayudas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Perceptor final de fondos: CONTRATISTAS, SUBCONTRATISTAS Y BENEFICIARIOS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Comunicación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2237520-1EC4-4BD8-A91B-ABBD89FB5AAB}"/>
              </a:ext>
            </a:extLst>
          </p:cNvPr>
          <p:cNvSpPr txBox="1"/>
          <p:nvPr/>
        </p:nvSpPr>
        <p:spPr>
          <a:xfrm>
            <a:off x="782491" y="550847"/>
            <a:ext cx="11318069" cy="6827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76213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Órdenes HFP 1030/2021 y HFP 1031/2021, de Sistema de Gestión, Seguimiento y Reporte PRTR</a:t>
            </a:r>
          </a:p>
          <a:p>
            <a:pPr marL="176213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Reglamento 2021/241 del Parlamento Europeo y del Consejo de 12 de febrero de 2021 por el que se establece el Mecanismo de Recuperación y Resiliencia. 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C69C71DB-ADA8-439B-BA9E-0B99B59D23ED}"/>
              </a:ext>
            </a:extLst>
          </p:cNvPr>
          <p:cNvSpPr txBox="1"/>
          <p:nvPr/>
        </p:nvSpPr>
        <p:spPr>
          <a:xfrm>
            <a:off x="8704917" y="1497934"/>
            <a:ext cx="3297380" cy="2809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340" marR="36195" lvl="0" indent="-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Registro interno, informes, registro en plataforma COFFEE</a:t>
            </a:r>
          </a:p>
          <a:p>
            <a:pPr marL="180340" marR="36195" lvl="0" indent="-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36195" lvl="1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Tests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de autoevaluación y riesgo de los procedimientos de gestión:</a:t>
            </a:r>
          </a:p>
          <a:p>
            <a:pPr marL="180340" marR="36195" lvl="0" indent="-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rgbClr val="891F5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de aspectos esenciales de gestión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891F5E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de aspectos críticos: control de gestión, hitos, daños ambientales, conflicto de intereses, prevención fraude, doble financiación…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891F5E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 final evaluación del riesgo total 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891F5E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F7CD02C-A2AB-41C9-85B7-33D18039F738}"/>
              </a:ext>
            </a:extLst>
          </p:cNvPr>
          <p:cNvSpPr/>
          <p:nvPr/>
        </p:nvSpPr>
        <p:spPr>
          <a:xfrm>
            <a:off x="3810806" y="4542762"/>
            <a:ext cx="5244353" cy="682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91F5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891F5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0DF10F-687D-4C30-9A0B-046FE14F2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573" y="4630602"/>
            <a:ext cx="1397499" cy="465833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D952233-B9A8-4A39-8E41-23DD2DA64F2D}"/>
              </a:ext>
            </a:extLst>
          </p:cNvPr>
          <p:cNvSpPr/>
          <p:nvPr/>
        </p:nvSpPr>
        <p:spPr>
          <a:xfrm rot="5400000">
            <a:off x="6318683" y="5195742"/>
            <a:ext cx="228600" cy="325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C6BD7DB-E50C-4A7E-A272-5477821BEA00}"/>
              </a:ext>
            </a:extLst>
          </p:cNvPr>
          <p:cNvGrpSpPr/>
          <p:nvPr/>
        </p:nvGrpSpPr>
        <p:grpSpPr>
          <a:xfrm>
            <a:off x="1023667" y="5389680"/>
            <a:ext cx="10414401" cy="1077218"/>
            <a:chOff x="1023667" y="5389680"/>
            <a:chExt cx="10414401" cy="1077218"/>
          </a:xfrm>
        </p:grpSpPr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D9AA6E3A-0323-45FD-82E8-71520A01B069}"/>
                </a:ext>
              </a:extLst>
            </p:cNvPr>
            <p:cNvSpPr txBox="1"/>
            <p:nvPr/>
          </p:nvSpPr>
          <p:spPr>
            <a:xfrm>
              <a:off x="1023667" y="5389680"/>
              <a:ext cx="10414401" cy="1077218"/>
            </a:xfrm>
            <a:prstGeom prst="rect">
              <a:avLst/>
            </a:prstGeom>
            <a:noFill/>
            <a:ln>
              <a:solidFill>
                <a:srgbClr val="4B72C4"/>
              </a:solidFill>
            </a:ln>
          </p:spPr>
          <p:txBody>
            <a:bodyPr wrap="square">
              <a:spAutoFit/>
            </a:bodyPr>
            <a:lstStyle/>
            <a:p>
              <a:pPr marL="90170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91F5E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PLATAFORMA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91F5E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es-E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891F5E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CoFFEE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91F5E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-MRR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. Sistema de información de gestión del PRTR.</a:t>
              </a:r>
            </a:p>
            <a:p>
              <a:pPr marL="90170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CoFFEE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-MRR es fundamentalmente un 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gestor del cumplimiento de los hitos y objetivos 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definidos en el PRTR. </a:t>
              </a:r>
              <a:r>
                <a:rPr kumimoji="0" lang="es-E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Concentrará toda la información que los diferentes ministerios, comunidades autónomas, ayuntamientos, empresas públicas, etc</a:t>
              </a:r>
              <a:r>
                <a:rPr kumimoji="0" lang="es-E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., generen en los procesos de gestión de las iniciativas derivadas del Plan nacional.</a:t>
              </a:r>
            </a:p>
          </p:txBody>
        </p:sp>
        <p:pic>
          <p:nvPicPr>
            <p:cNvPr id="1026" name="Picture 2" descr="SECRETARÍA GENERAL DE FONDOS EUROPEOS: SGFE">
              <a:extLst>
                <a:ext uri="{FF2B5EF4-FFF2-40B4-BE49-F238E27FC236}">
                  <a16:creationId xmlns:a16="http://schemas.microsoft.com/office/drawing/2014/main" id="{9FA52554-EF35-4A72-9797-746B209147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27" t="4665" r="28828" b="-1"/>
            <a:stretch/>
          </p:blipFill>
          <p:spPr bwMode="auto">
            <a:xfrm>
              <a:off x="1225373" y="5472702"/>
              <a:ext cx="751345" cy="96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9971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7290351" y="3010750"/>
            <a:ext cx="5715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Costes de personal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Nº de horas de dedicación al proyecto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% dedicación al proyecto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% dedicación total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chemeClr val="dk1"/>
              </a:solidFill>
              <a:ea typeface="Century Gothic"/>
              <a:cs typeface="Century Gothi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Coste horas de dedicación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1600" dirty="0" smtClean="0">
              <a:solidFill>
                <a:schemeClr val="dk1"/>
              </a:solidFill>
              <a:ea typeface="Century Gothic"/>
              <a:cs typeface="Century Gothic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811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</a:t>
            </a:r>
            <a:r>
              <a:rPr lang="es-ES" b="1" dirty="0" smtClean="0">
                <a:latin typeface="Century Gothic" panose="020B0502020202020204" pitchFamily="34" charset="0"/>
              </a:rPr>
              <a:t>Actuaciones: Personal contratado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69" y="2457896"/>
            <a:ext cx="6501912" cy="21387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554" y="3657496"/>
            <a:ext cx="3566703" cy="268508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594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5226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IV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59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</a:t>
            </a:r>
            <a:r>
              <a:rPr lang="es-ES" b="1" dirty="0" smtClean="0">
                <a:latin typeface="Century Gothic" panose="020B0502020202020204" pitchFamily="34" charset="0"/>
              </a:rPr>
              <a:t>Actuaciones: Gestión financiera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67" y="2510130"/>
            <a:ext cx="6850669" cy="25341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614" y="3506699"/>
            <a:ext cx="4069188" cy="27269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55023" y="2081092"/>
            <a:ext cx="372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Gráficos actualizados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Gestión de costes del proyecto y sus gastos </a:t>
            </a:r>
            <a:endParaRPr lang="es-ES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815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6840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</a:t>
            </a:r>
            <a:r>
              <a:rPr lang="es-ES" b="1" dirty="0" smtClean="0">
                <a:latin typeface="Century Gothic" panose="020B0502020202020204" pitchFamily="34" charset="0"/>
              </a:rPr>
              <a:t>Actuaciones: Ingresos (Doble financiación)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90" y="2447638"/>
            <a:ext cx="7914411" cy="21008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229" y="3847525"/>
            <a:ext cx="5546256" cy="220905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8743973" y="2514271"/>
            <a:ext cx="260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600" dirty="0" smtClean="0">
                <a:solidFill>
                  <a:schemeClr val="dk1"/>
                </a:solidFill>
                <a:ea typeface="Century Gothic"/>
                <a:cs typeface="Century Gothic"/>
              </a:rPr>
              <a:t>Gestión de flujos de ingresos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172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49767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606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</a:t>
            </a:r>
            <a:r>
              <a:rPr lang="es-ES" b="1" dirty="0" smtClean="0">
                <a:latin typeface="Century Gothic" panose="020B0502020202020204" pitchFamily="34" charset="0"/>
              </a:rPr>
              <a:t>Actuaciones: Ejecución por partidas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90" y="3762662"/>
            <a:ext cx="9384204" cy="242907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49767" y="2610208"/>
            <a:ext cx="371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Importe ejecutado en gastos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Defecto: importe sin asignar</a:t>
            </a:r>
            <a:endParaRPr lang="es-ES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640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427177" y="2493385"/>
            <a:ext cx="569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Herramientas útiles: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Botón “Validar”.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Actualización masiva.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Listas de comprobación.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Anexar documentación.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Marca “No transitar</a:t>
            </a: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”.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Naturaleza del gasto.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Ingresos.</a:t>
            </a: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Modificar elegibilidad.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Sujeto </a:t>
            </a: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a contratación pública + contratos relacionados</a:t>
            </a: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800449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</a:t>
            </a:r>
            <a:r>
              <a:rPr lang="es-ES" b="1" dirty="0" smtClean="0">
                <a:latin typeface="Century Gothic" panose="020B0502020202020204" pitchFamily="34" charset="0"/>
              </a:rPr>
              <a:t>\ Actuaciones: Gastos - SIGEPAL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06" y="2441862"/>
            <a:ext cx="5494798" cy="370769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34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370863" y="2369600"/>
            <a:ext cx="52158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Naturaleza del gasto.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Viajes y Dietas </a:t>
            </a: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800449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795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</a:t>
            </a:r>
            <a:r>
              <a:rPr lang="es-ES" b="1" dirty="0" smtClean="0">
                <a:latin typeface="Century Gothic" panose="020B0502020202020204" pitchFamily="34" charset="0"/>
              </a:rPr>
              <a:t>Actuaciones: Gastos de viaje y comisión de servicios.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9" y="2441862"/>
            <a:ext cx="5502994" cy="3713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21" y="3378944"/>
            <a:ext cx="4191307" cy="285861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065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7199341" y="2716867"/>
            <a:ext cx="56927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Modificar </a:t>
            </a:r>
            <a:r>
              <a:rPr lang="es-ES" altLang="es-ES" sz="1400" dirty="0">
                <a:latin typeface="Century Gothic" panose="020B0502020202020204" pitchFamily="34" charset="0"/>
                <a:cs typeface="Arial" panose="020B0604020202020204" pitchFamily="34" charset="0"/>
              </a:rPr>
              <a:t>elegibilidad</a:t>
            </a: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563205" y="1479636"/>
            <a:ext cx="56509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información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93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</a:t>
            </a:r>
            <a:r>
              <a:rPr lang="es-ES" b="1" dirty="0" smtClean="0">
                <a:latin typeface="Century Gothic" panose="020B0502020202020204" pitchFamily="34" charset="0"/>
              </a:rPr>
              <a:t>\ Actuaciones: Gastos Elegibilidades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7" y="2441862"/>
            <a:ext cx="6203028" cy="29521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526" y="3568546"/>
            <a:ext cx="3690066" cy="275371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261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177233" y="5012773"/>
            <a:ext cx="56927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Ingresos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s-ES" altLang="es-E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800449" y="1479636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Gestión\ Gastos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93" y="2555994"/>
            <a:ext cx="10017600" cy="1669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36" y="4280144"/>
            <a:ext cx="4939055" cy="193657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997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603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dirty="0" smtClean="0">
                <a:latin typeface="Century Gothic" panose="020B0502020202020204" pitchFamily="34" charset="0"/>
              </a:rPr>
              <a:t>“</a:t>
            </a:r>
            <a:r>
              <a:rPr lang="es-ES" b="1" dirty="0" smtClean="0">
                <a:latin typeface="Century Gothic" panose="020B0502020202020204" pitchFamily="34" charset="0"/>
              </a:rPr>
              <a:t>Listas de comprobación” </a:t>
            </a:r>
            <a:r>
              <a:rPr lang="es-ES" dirty="0">
                <a:latin typeface="Century Gothic" panose="020B0502020202020204" pitchFamily="34" charset="0"/>
              </a:rPr>
              <a:t>desde </a:t>
            </a:r>
            <a:r>
              <a:rPr lang="es-ES" dirty="0" smtClean="0">
                <a:latin typeface="Century Gothic" panose="020B0502020202020204" pitchFamily="34" charset="0"/>
              </a:rPr>
              <a:t>Ubicaciones varias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3B1D641E-9020-4D6A-BD8B-43EF04A9F5BD}"/>
              </a:ext>
            </a:extLst>
          </p:cNvPr>
          <p:cNvSpPr/>
          <p:nvPr/>
        </p:nvSpPr>
        <p:spPr>
          <a:xfrm>
            <a:off x="961258" y="1427683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00" y="2441862"/>
            <a:ext cx="4943325" cy="37187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662" y="2441862"/>
            <a:ext cx="5389248" cy="371878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274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486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dirty="0" smtClean="0">
                <a:latin typeface="Century Gothic" panose="020B0502020202020204" pitchFamily="34" charset="0"/>
              </a:rPr>
              <a:t>“</a:t>
            </a:r>
            <a:r>
              <a:rPr lang="es-ES" b="1" dirty="0" smtClean="0">
                <a:latin typeface="Century Gothic" panose="020B0502020202020204" pitchFamily="34" charset="0"/>
              </a:rPr>
              <a:t>Documentos anexos” </a:t>
            </a:r>
            <a:r>
              <a:rPr lang="es-ES" dirty="0" smtClean="0">
                <a:latin typeface="Century Gothic" panose="020B0502020202020204" pitchFamily="34" charset="0"/>
              </a:rPr>
              <a:t>Ubicaciones varias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3B1D641E-9020-4D6A-BD8B-43EF04A9F5BD}"/>
              </a:ext>
            </a:extLst>
          </p:cNvPr>
          <p:cNvSpPr/>
          <p:nvPr/>
        </p:nvSpPr>
        <p:spPr>
          <a:xfrm>
            <a:off x="961258" y="1427683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50" y="2441862"/>
            <a:ext cx="5960250" cy="362053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039283" y="2902415"/>
            <a:ext cx="4431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 smtClean="0"/>
              <a:t>Marca “Documento bloqueado”</a:t>
            </a:r>
            <a:endParaRPr lang="es-ES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230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2_Marco de gestión PRTR y Oficina 360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FA656B09-CEBC-42B2-9C01-C0CF8B5817DB}"/>
              </a:ext>
            </a:extLst>
          </p:cNvPr>
          <p:cNvSpPr/>
          <p:nvPr/>
        </p:nvSpPr>
        <p:spPr>
          <a:xfrm>
            <a:off x="365531" y="708246"/>
            <a:ext cx="3283634" cy="1800000"/>
          </a:xfrm>
          <a:prstGeom prst="rect">
            <a:avLst/>
          </a:prstGeom>
          <a:solidFill>
            <a:srgbClr val="891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FONDO DE RECUPERACIÓN NEXTGENERATION EU 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Mecanismo para la Recuperación y la Resiliencia (MRR)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REACT-EU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A7DB691-A5A6-43FF-99CD-C83D3103BFAE}"/>
              </a:ext>
            </a:extLst>
          </p:cNvPr>
          <p:cNvSpPr txBox="1"/>
          <p:nvPr/>
        </p:nvSpPr>
        <p:spPr>
          <a:xfrm>
            <a:off x="4393036" y="985852"/>
            <a:ext cx="3614057" cy="5047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4 Ejes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 Palancas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 Componente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Medida (reformas e inversiones)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Proyecto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Subproyecto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Línea de acción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{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Actuación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Actividad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 Tarea)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ESTE NIVEL SERÍA EL CONTRATO/CONVOCATORIA</a:t>
            </a:r>
            <a:endParaRPr kumimoji="0" lang="gl-ES" sz="1400" b="1" i="0" u="none" strike="noStrike" kern="1200" cap="none" spc="0" normalizeH="0" baseline="0" noProof="0" dirty="0">
              <a:ln>
                <a:noFill/>
              </a:ln>
              <a:solidFill>
                <a:srgbClr val="9E1E7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BF26E83-77AC-49E3-80D3-1543F2C63A6B}"/>
              </a:ext>
            </a:extLst>
          </p:cNvPr>
          <p:cNvGrpSpPr/>
          <p:nvPr/>
        </p:nvGrpSpPr>
        <p:grpSpPr>
          <a:xfrm>
            <a:off x="6101695" y="1594477"/>
            <a:ext cx="216915" cy="3499879"/>
            <a:chOff x="1721571" y="2062196"/>
            <a:chExt cx="216915" cy="3499879"/>
          </a:xfrm>
        </p:grpSpPr>
        <p:sp>
          <p:nvSpPr>
            <p:cNvPr id="54" name="Flecha: hacia abajo 53">
              <a:extLst>
                <a:ext uri="{FF2B5EF4-FFF2-40B4-BE49-F238E27FC236}">
                  <a16:creationId xmlns:a16="http://schemas.microsoft.com/office/drawing/2014/main" id="{66FB92A0-1C05-4E07-9EF4-0A2861AC9C7E}"/>
                </a:ext>
              </a:extLst>
            </p:cNvPr>
            <p:cNvSpPr/>
            <p:nvPr/>
          </p:nvSpPr>
          <p:spPr>
            <a:xfrm>
              <a:off x="1741346" y="2062196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lecha: hacia abajo 54">
              <a:extLst>
                <a:ext uri="{FF2B5EF4-FFF2-40B4-BE49-F238E27FC236}">
                  <a16:creationId xmlns:a16="http://schemas.microsoft.com/office/drawing/2014/main" id="{AB810E9C-E6CB-48F7-970D-CE45960A96EE}"/>
                </a:ext>
              </a:extLst>
            </p:cNvPr>
            <p:cNvSpPr/>
            <p:nvPr/>
          </p:nvSpPr>
          <p:spPr>
            <a:xfrm>
              <a:off x="1741745" y="2716831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lecha: hacia abajo 55">
              <a:extLst>
                <a:ext uri="{FF2B5EF4-FFF2-40B4-BE49-F238E27FC236}">
                  <a16:creationId xmlns:a16="http://schemas.microsoft.com/office/drawing/2014/main" id="{A08DF353-C084-4D88-B138-F29787734E95}"/>
                </a:ext>
              </a:extLst>
            </p:cNvPr>
            <p:cNvSpPr/>
            <p:nvPr/>
          </p:nvSpPr>
          <p:spPr>
            <a:xfrm>
              <a:off x="1741346" y="3298428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lecha: hacia abajo 56">
              <a:extLst>
                <a:ext uri="{FF2B5EF4-FFF2-40B4-BE49-F238E27FC236}">
                  <a16:creationId xmlns:a16="http://schemas.microsoft.com/office/drawing/2014/main" id="{65659DD1-654E-4E79-AAE9-32C1F5887A82}"/>
                </a:ext>
              </a:extLst>
            </p:cNvPr>
            <p:cNvSpPr/>
            <p:nvPr/>
          </p:nvSpPr>
          <p:spPr>
            <a:xfrm>
              <a:off x="1741346" y="3956814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lecha: hacia abajo 57">
              <a:extLst>
                <a:ext uri="{FF2B5EF4-FFF2-40B4-BE49-F238E27FC236}">
                  <a16:creationId xmlns:a16="http://schemas.microsoft.com/office/drawing/2014/main" id="{631F7641-4D80-4413-8024-9598DB9B10ED}"/>
                </a:ext>
              </a:extLst>
            </p:cNvPr>
            <p:cNvSpPr/>
            <p:nvPr/>
          </p:nvSpPr>
          <p:spPr>
            <a:xfrm>
              <a:off x="1721571" y="4619139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lecha: hacia abajo 58">
              <a:extLst>
                <a:ext uri="{FF2B5EF4-FFF2-40B4-BE49-F238E27FC236}">
                  <a16:creationId xmlns:a16="http://schemas.microsoft.com/office/drawing/2014/main" id="{06C82343-929C-4842-80AF-8A3C850A2F02}"/>
                </a:ext>
              </a:extLst>
            </p:cNvPr>
            <p:cNvSpPr/>
            <p:nvPr/>
          </p:nvSpPr>
          <p:spPr>
            <a:xfrm>
              <a:off x="1721571" y="5289933"/>
              <a:ext cx="196741" cy="27214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D82440C-9114-4606-83EE-6260B634061C}"/>
              </a:ext>
            </a:extLst>
          </p:cNvPr>
          <p:cNvSpPr txBox="1"/>
          <p:nvPr/>
        </p:nvSpPr>
        <p:spPr>
          <a:xfrm>
            <a:off x="365531" y="2814332"/>
            <a:ext cx="310619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 NACIONAL DE RECUPERACIÓN Y RESILIENCIA (PRTR)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ejes transversales: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Transición ecológica,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Transformación digital,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Cohesión territorial y social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Igualdad de género.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 políticas palanca: Agenda Urbana y rural, Infraestructuras y ecosistemas resilientes,….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 componentes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116CDD7-B636-400E-9C89-C196A2A108C2}"/>
              </a:ext>
            </a:extLst>
          </p:cNvPr>
          <p:cNvSpPr/>
          <p:nvPr/>
        </p:nvSpPr>
        <p:spPr>
          <a:xfrm>
            <a:off x="4255453" y="4473835"/>
            <a:ext cx="3928774" cy="2006477"/>
          </a:xfrm>
          <a:prstGeom prst="rect">
            <a:avLst/>
          </a:prstGeom>
          <a:noFill/>
          <a:ln>
            <a:solidFill>
              <a:srgbClr val="891F5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F0687E1-3CF4-49AC-A727-36751F5AF70A}"/>
              </a:ext>
            </a:extLst>
          </p:cNvPr>
          <p:cNvSpPr/>
          <p:nvPr/>
        </p:nvSpPr>
        <p:spPr>
          <a:xfrm>
            <a:off x="4255453" y="2452967"/>
            <a:ext cx="3751640" cy="1095680"/>
          </a:xfrm>
          <a:prstGeom prst="rect">
            <a:avLst/>
          </a:prstGeom>
          <a:noFill/>
          <a:ln>
            <a:solidFill>
              <a:srgbClr val="891F5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4B14779-AE01-497B-B72B-FB090F744700}"/>
              </a:ext>
            </a:extLst>
          </p:cNvPr>
          <p:cNvSpPr txBox="1"/>
          <p:nvPr/>
        </p:nvSpPr>
        <p:spPr>
          <a:xfrm>
            <a:off x="9029645" y="2694140"/>
            <a:ext cx="2911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Entidad Decisora: Ministerios y AGE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45EC98E3-81F8-4B84-97C5-331B4E5FA69F}"/>
              </a:ext>
            </a:extLst>
          </p:cNvPr>
          <p:cNvSpPr/>
          <p:nvPr/>
        </p:nvSpPr>
        <p:spPr>
          <a:xfrm flipH="1">
            <a:off x="8184227" y="2694140"/>
            <a:ext cx="707745" cy="476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1702C48-6A2A-481F-BACE-F8975E0345D6}"/>
              </a:ext>
            </a:extLst>
          </p:cNvPr>
          <p:cNvSpPr txBox="1"/>
          <p:nvPr/>
        </p:nvSpPr>
        <p:spPr>
          <a:xfrm>
            <a:off x="9070005" y="5217653"/>
            <a:ext cx="2911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Entidad Ejecutora: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CCAA y EELL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0D8304E4-07C0-4AEB-9872-3A09642E7030}"/>
              </a:ext>
            </a:extLst>
          </p:cNvPr>
          <p:cNvSpPr/>
          <p:nvPr/>
        </p:nvSpPr>
        <p:spPr>
          <a:xfrm flipH="1">
            <a:off x="8224587" y="5217653"/>
            <a:ext cx="707745" cy="476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A1BA15F-01B2-4B1A-AFAB-66AA95A5FD4A}"/>
              </a:ext>
            </a:extLst>
          </p:cNvPr>
          <p:cNvSpPr txBox="1"/>
          <p:nvPr/>
        </p:nvSpPr>
        <p:spPr>
          <a:xfrm>
            <a:off x="9029644" y="3817397"/>
            <a:ext cx="3294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Gestiona el propio Ministerio u otros niveles de gobierno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90C5BFAF-891F-46B5-9C0B-706C99CF3D23}"/>
              </a:ext>
            </a:extLst>
          </p:cNvPr>
          <p:cNvSpPr/>
          <p:nvPr/>
        </p:nvSpPr>
        <p:spPr>
          <a:xfrm flipH="1">
            <a:off x="8184227" y="3817397"/>
            <a:ext cx="707745" cy="476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E052068-6604-4B99-B524-9B8A86289EA5}"/>
              </a:ext>
            </a:extLst>
          </p:cNvPr>
          <p:cNvSpPr/>
          <p:nvPr/>
        </p:nvSpPr>
        <p:spPr>
          <a:xfrm>
            <a:off x="4255453" y="708246"/>
            <a:ext cx="3751640" cy="476867"/>
          </a:xfrm>
          <a:prstGeom prst="rect">
            <a:avLst/>
          </a:prstGeom>
          <a:solidFill>
            <a:srgbClr val="891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Estructura del PRTR 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856CC214-7FAE-4A2F-AD01-A4E28210D1AE}"/>
              </a:ext>
            </a:extLst>
          </p:cNvPr>
          <p:cNvSpPr/>
          <p:nvPr/>
        </p:nvSpPr>
        <p:spPr>
          <a:xfrm>
            <a:off x="1850834" y="2521254"/>
            <a:ext cx="308472" cy="220734"/>
          </a:xfrm>
          <a:prstGeom prst="downArrow">
            <a:avLst/>
          </a:prstGeom>
          <a:solidFill>
            <a:srgbClr val="891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322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379582" y="1285631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 smtClean="0">
                <a:latin typeface="Century Gothic" panose="020B0502020202020204" pitchFamily="34" charset="0"/>
              </a:rPr>
              <a:t>Fichero de personal 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3B1D641E-9020-4D6A-BD8B-43EF04A9F5BD}"/>
              </a:ext>
            </a:extLst>
          </p:cNvPr>
          <p:cNvSpPr/>
          <p:nvPr/>
        </p:nvSpPr>
        <p:spPr>
          <a:xfrm>
            <a:off x="961258" y="1427683"/>
            <a:ext cx="517641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Repasar y completar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596996" y="2318313"/>
            <a:ext cx="3631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Marca</a:t>
            </a: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“No </a:t>
            </a: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validar</a:t>
            </a: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NIF”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endParaRPr lang="en-US" sz="16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Coste</a:t>
            </a: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unitario</a:t>
            </a:r>
            <a:endParaRPr lang="en-US" sz="16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endParaRPr lang="en-US" sz="1600" dirty="0" smtClean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64" y="2485627"/>
            <a:ext cx="4996998" cy="37631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449" y="4404946"/>
            <a:ext cx="5308629" cy="190761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850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28563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5951569" y="2827415"/>
            <a:ext cx="5645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Para que se active se debe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seleccionar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algún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 </a:t>
            </a: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elemento</a:t>
            </a: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tu</a:t>
            </a: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estado</a:t>
            </a: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edición</a:t>
            </a: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 </a:t>
            </a:r>
            <a:endParaRPr lang="en-US" sz="16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Selección</a:t>
            </a: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múltiple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con Ctrl ó May.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Según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el </a:t>
            </a: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elemento</a:t>
            </a:r>
            <a:r>
              <a:rPr lang="en-US" sz="16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la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plantilla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será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distinta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Antes de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grabar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lanzará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un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mensaje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para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confirmar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modificación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1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campos</a:t>
            </a:r>
            <a:endParaRPr lang="en-US" sz="1600" dirty="0" smtClean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DB1F2AD2-8176-4D00-A446-9925A4612E00}"/>
              </a:ext>
            </a:extLst>
          </p:cNvPr>
          <p:cNvSpPr/>
          <p:nvPr/>
        </p:nvSpPr>
        <p:spPr>
          <a:xfrm>
            <a:off x="606486" y="1479636"/>
            <a:ext cx="80698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buSzPct val="25000"/>
            </a:pP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Cargas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masivas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datos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mediante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plantillas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varita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)</a:t>
            </a:r>
            <a:endParaRPr lang="en-US" sz="1600" b="1" dirty="0"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752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las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pantallas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de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cada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concepto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aparece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el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botón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varita</a:t>
            </a:r>
            <a:r>
              <a:rPr lang="en-U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277" y="2100137"/>
            <a:ext cx="333375" cy="304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03" y="2490000"/>
            <a:ext cx="4945304" cy="376310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862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5942690" y="2693031"/>
            <a:ext cx="5645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Los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modelos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se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podrán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obtener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opción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M</a:t>
            </a:r>
            <a:r>
              <a:rPr lang="en-US" sz="1600" dirty="0" err="1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enú</a:t>
            </a:r>
            <a:r>
              <a:rPr lang="en-US" sz="1600" dirty="0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Ayuda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/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Obtener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última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versión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hoja de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gestores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/ Hoja de </a:t>
            </a:r>
            <a:r>
              <a:rPr lang="en-US" sz="1600" dirty="0" err="1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carga</a:t>
            </a:r>
            <a:r>
              <a:rPr lang="en-US" sz="1600" dirty="0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endParaRPr lang="en-US" sz="1600" dirty="0" smtClean="0">
              <a:solidFill>
                <a:srgbClr val="595959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endParaRPr lang="en-US" sz="1600" dirty="0">
              <a:solidFill>
                <a:srgbClr val="595959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endParaRPr lang="en-US" sz="1600" dirty="0">
              <a:solidFill>
                <a:srgbClr val="595959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endParaRPr lang="en-US" sz="1600" dirty="0">
              <a:solidFill>
                <a:srgbClr val="595959"/>
              </a:solidFill>
              <a:ea typeface="Century Gothic"/>
              <a:cs typeface="Century Gothic"/>
              <a:sym typeface="Century Gothic"/>
            </a:endParaRPr>
          </a:p>
          <a:p>
            <a:pPr marL="285750" indent="-285750">
              <a:lnSpc>
                <a:spcPct val="150000"/>
              </a:lnSpc>
              <a:buClr>
                <a:srgbClr val="595959"/>
              </a:buClr>
              <a:buSzPct val="100000"/>
              <a:buFont typeface="Courier New"/>
              <a:buChar char="o"/>
            </a:pPr>
            <a:r>
              <a:rPr lang="en-US" sz="1600" dirty="0" err="1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Importación</a:t>
            </a:r>
            <a:r>
              <a:rPr lang="en-US" sz="1600" dirty="0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err="1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nueva</a:t>
            </a:r>
            <a:r>
              <a:rPr lang="en-US" sz="1600" dirty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dirty="0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/ </a:t>
            </a:r>
            <a:r>
              <a:rPr lang="en-US" sz="1600" dirty="0" err="1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Modificación</a:t>
            </a:r>
            <a:r>
              <a:rPr lang="en-US" sz="1600" dirty="0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600" dirty="0" err="1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datos</a:t>
            </a:r>
            <a:r>
              <a:rPr lang="en-US" sz="1600" dirty="0" smtClean="0">
                <a:solidFill>
                  <a:srgbClr val="595959"/>
                </a:solidFill>
                <a:ea typeface="Century Gothic"/>
                <a:cs typeface="Century Gothic"/>
                <a:sym typeface="Century Gothic"/>
              </a:rPr>
              <a:t>. </a:t>
            </a:r>
            <a:endParaRPr lang="en-US" sz="1600" dirty="0">
              <a:solidFill>
                <a:srgbClr val="595959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808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595959"/>
                </a:solidFill>
                <a:latin typeface="Century Gothic" panose="020B0502020202020204" pitchFamily="34" charset="0"/>
              </a:rPr>
              <a:t>Menú: Gestión \ Importación Exportación \ Importar hojas de gestores</a:t>
            </a:r>
            <a:endParaRPr lang="en-GB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A9A74CAB-1EEA-4C12-BFDF-4D04A4E33862}"/>
              </a:ext>
            </a:extLst>
          </p:cNvPr>
          <p:cNvSpPr/>
          <p:nvPr/>
        </p:nvSpPr>
        <p:spPr>
          <a:xfrm>
            <a:off x="603789" y="1479636"/>
            <a:ext cx="480933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rgbClr val="59595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Importación hojas de gestores </a:t>
            </a:r>
            <a:endParaRPr lang="es-ES" altLang="es-ES" sz="1600" b="1" dirty="0">
              <a:solidFill>
                <a:srgbClr val="59595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690" y="3912715"/>
            <a:ext cx="5926636" cy="12992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96" y="2494155"/>
            <a:ext cx="5195694" cy="28691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218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794815" y="2493385"/>
            <a:ext cx="5268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Crear 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Declaración.</a:t>
            </a: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Modelo de 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declaración </a:t>
            </a: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– rellenar y firmar.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Devolver justificación y sus elementos.</a:t>
            </a: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Asociar gastos:</a:t>
            </a: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Desde la declaración.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Individualmente.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Asistente masivo Fichero de Gastos.</a:t>
            </a: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6306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 smtClean="0">
                <a:latin typeface="Century Gothic" panose="020B0502020202020204" pitchFamily="34" charset="0"/>
              </a:rPr>
              <a:t>Menú: Declaración </a:t>
            </a:r>
            <a:r>
              <a:rPr lang="es-ES" b="1" dirty="0">
                <a:latin typeface="Century Gothic" panose="020B0502020202020204" pitchFamily="34" charset="0"/>
              </a:rPr>
              <a:t>\ </a:t>
            </a:r>
            <a:r>
              <a:rPr lang="es-ES" b="1" dirty="0" smtClean="0">
                <a:latin typeface="Century Gothic" panose="020B0502020202020204" pitchFamily="34" charset="0"/>
              </a:rPr>
              <a:t>Declaración </a:t>
            </a:r>
            <a:r>
              <a:rPr lang="es-ES" b="1" dirty="0">
                <a:latin typeface="Century Gothic" panose="020B0502020202020204" pitchFamily="34" charset="0"/>
              </a:rPr>
              <a:t>de gastos del gestor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A9A74CAB-1EEA-4C12-BFDF-4D04A4E33862}"/>
              </a:ext>
            </a:extLst>
          </p:cNvPr>
          <p:cNvSpPr/>
          <p:nvPr/>
        </p:nvSpPr>
        <p:spPr>
          <a:xfrm>
            <a:off x="603789" y="1479636"/>
            <a:ext cx="361990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Declaración de Gastos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7" y="2493385"/>
            <a:ext cx="6038654" cy="359968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309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Gestores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7ABC1C-0301-43FD-81ED-28AE6FE1C714}"/>
              </a:ext>
            </a:extLst>
          </p:cNvPr>
          <p:cNvSpPr txBox="1"/>
          <p:nvPr/>
        </p:nvSpPr>
        <p:spPr>
          <a:xfrm>
            <a:off x="6674816" y="2905570"/>
            <a:ext cx="564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Filtros aplicables.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Validar información.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Botones para consulta de elementos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¿Qué transitamos primero?</a:t>
            </a: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450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 \ Transición de estado \ Envíos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0" name="6 Rectángulo">
            <a:extLst>
              <a:ext uri="{FF2B5EF4-FFF2-40B4-BE49-F238E27FC236}">
                <a16:creationId xmlns:a16="http://schemas.microsoft.com/office/drawing/2014/main" id="{2E99D0DF-4817-40AE-82E0-C894F2623F66}"/>
              </a:ext>
            </a:extLst>
          </p:cNvPr>
          <p:cNvSpPr/>
          <p:nvPr/>
        </p:nvSpPr>
        <p:spPr>
          <a:xfrm>
            <a:off x="643430" y="1479636"/>
            <a:ext cx="538641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Transitar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información a “Declarado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76" y="2436831"/>
            <a:ext cx="3868409" cy="396960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94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  <a:t>Responsables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108086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Botón </a:t>
            </a:r>
            <a:r>
              <a:rPr lang="es-E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Devolver a estado anterior </a:t>
            </a:r>
            <a:r>
              <a:rPr lang="es-ES" b="1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     </a:t>
            </a:r>
            <a:r>
              <a:rPr lang="es-ES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 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cualquier elemento. </a:t>
            </a:r>
            <a:endParaRPr lang="es-ES" dirty="0" smtClean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Noto Sans Symbols"/>
              <a:buChar char="▪"/>
            </a:pPr>
            <a:endParaRPr lang="es-ES" b="1" dirty="0" smtClean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807278" lvl="1" indent="-286578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s-ES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Si 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hay varios estados previos, se puede indicar el estado </a:t>
            </a:r>
          </a:p>
          <a:p>
            <a:pPr marL="520700" lv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s-ES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(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propietario) de destino.</a:t>
            </a:r>
          </a:p>
          <a:p>
            <a:pPr marL="807278" lvl="1" indent="-286578">
              <a:lnSpc>
                <a:spcPct val="150000"/>
              </a:lnSpc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 puede devolver por:</a:t>
            </a:r>
          </a:p>
          <a:p>
            <a:pPr marL="1328806" lvl="2" indent="-287406">
              <a:lnSpc>
                <a:spcPct val="150000"/>
              </a:lnSpc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Error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 No queda constancia de la devolución.</a:t>
            </a:r>
          </a:p>
          <a:p>
            <a:pPr marL="1328806" lvl="2" indent="-287406">
              <a:lnSpc>
                <a:spcPct val="150000"/>
              </a:lnSpc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De forma controlada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 Los elementos </a:t>
            </a:r>
            <a:r>
              <a:rPr lang="es-ES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quedan 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marcados como “Devueltos”.</a:t>
            </a:r>
          </a:p>
          <a:p>
            <a:pPr marL="1043056" lvl="2" indent="-1656">
              <a:lnSpc>
                <a:spcPct val="150000"/>
              </a:lnSpc>
            </a:pPr>
            <a:endParaRPr lang="es-ES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Elementos devueltos de forma controlada transitan </a:t>
            </a:r>
            <a:r>
              <a:rPr lang="es-ES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hacia        delante </a:t>
            </a:r>
            <a:r>
              <a:rPr lang="es-E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individualmente, al estado anterior a ser devueltos</a:t>
            </a:r>
            <a:r>
              <a:rPr lang="es-ES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9D80EBC9-CE96-4511-83D1-BC79FC5E15CC}"/>
              </a:ext>
            </a:extLst>
          </p:cNvPr>
          <p:cNvSpPr/>
          <p:nvPr/>
        </p:nvSpPr>
        <p:spPr>
          <a:xfrm>
            <a:off x="602226" y="1479636"/>
            <a:ext cx="60276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Devoluciones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información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a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gestión</a:t>
            </a:r>
            <a:endParaRPr lang="en-US" sz="2400" b="1" dirty="0"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458" y="2067332"/>
            <a:ext cx="352425" cy="304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540" y="5119370"/>
            <a:ext cx="371475" cy="295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800" y="1577961"/>
            <a:ext cx="3429616" cy="184671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027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64206" y="1166559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848490" y="2004578"/>
            <a:ext cx="10622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Gestores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 smtClean="0">
                <a:solidFill>
                  <a:schemeClr val="dk2"/>
                </a:solidFill>
                <a:sym typeface="Century Gothic"/>
              </a:rPr>
              <a:t>Responsables</a:t>
            </a:r>
            <a:endParaRPr lang="en-US" sz="2400" b="1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smtClean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Auditor</a:t>
            </a:r>
            <a:endParaRPr lang="en-US" sz="2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078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  <a:t>Responsables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5870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Gestión \ Transición de estado \ Recepción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9" name="6 Rectángulo">
            <a:extLst>
              <a:ext uri="{FF2B5EF4-FFF2-40B4-BE49-F238E27FC236}">
                <a16:creationId xmlns:a16="http://schemas.microsoft.com/office/drawing/2014/main" id="{B77DE789-8B80-47FC-95DD-75DB2FC789DE}"/>
              </a:ext>
            </a:extLst>
          </p:cNvPr>
          <p:cNvSpPr/>
          <p:nvPr/>
        </p:nvSpPr>
        <p:spPr>
          <a:xfrm>
            <a:off x="639241" y="1478797"/>
            <a:ext cx="677942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Bloqueo transitar al estado de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Responsables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5D4BA35-EA4C-4C1D-8FD4-089C18182E7F}"/>
              </a:ext>
            </a:extLst>
          </p:cNvPr>
          <p:cNvSpPr txBox="1"/>
          <p:nvPr/>
        </p:nvSpPr>
        <p:spPr>
          <a:xfrm>
            <a:off x="5942692" y="2493385"/>
            <a:ext cx="5645520" cy="300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Filtros aplicables.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Validar información.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Botones para consulta de elementos.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Botones de observaciones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Tipos de transiciones: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General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Adelante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Devolución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1" y="2441862"/>
            <a:ext cx="4697690" cy="383551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388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12B63CEE-2EE1-4AB6-A04F-A5FA4D5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FB2E2F2-5E08-4F31-AFC3-B4EFBF28B7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C0A2F5-B886-4B24-B63C-54AED6586003}"/>
              </a:ext>
            </a:extLst>
          </p:cNvPr>
          <p:cNvSpPr/>
          <p:nvPr/>
        </p:nvSpPr>
        <p:spPr>
          <a:xfrm>
            <a:off x="264206" y="1166559"/>
            <a:ext cx="11671120" cy="546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EC02B7-E635-4B43-B8F6-4CAF63091BD3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Índice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8B5FBE-37FA-4942-BBBA-62DE46FB96A9}"/>
              </a:ext>
            </a:extLst>
          </p:cNvPr>
          <p:cNvSpPr/>
          <p:nvPr/>
        </p:nvSpPr>
        <p:spPr>
          <a:xfrm>
            <a:off x="273026" y="3121104"/>
            <a:ext cx="59895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s-ES" sz="1600" dirty="0"/>
          </a:p>
          <a:p>
            <a:pPr lvl="0" fontAlgn="ctr">
              <a:defRPr/>
            </a:pPr>
            <a:endParaRPr lang="es-ES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043BC-B75A-425A-8740-A79EAB1CC3AE}"/>
              </a:ext>
            </a:extLst>
          </p:cNvPr>
          <p:cNvSpPr txBox="1"/>
          <p:nvPr/>
        </p:nvSpPr>
        <p:spPr>
          <a:xfrm>
            <a:off x="784942" y="2004578"/>
            <a:ext cx="10622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Conceptos</a:t>
            </a:r>
            <a:r>
              <a:rPr lang="en-US" sz="2400" dirty="0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ea typeface="Century Gothic"/>
                <a:cs typeface="Century Gothic"/>
                <a:sym typeface="Century Gothic"/>
              </a:rPr>
              <a:t>generales</a:t>
            </a:r>
            <a:endParaRPr lang="en-US" sz="2400" dirty="0">
              <a:solidFill>
                <a:schemeClr val="dk2"/>
              </a:solidFill>
              <a:ea typeface="Century Gothic"/>
              <a:cs typeface="Century Gothic"/>
              <a:sym typeface="Century Gothic"/>
            </a:endParaRPr>
          </a:p>
          <a:p>
            <a:pPr marL="456337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Operativa</a:t>
            </a:r>
            <a:r>
              <a:rPr lang="en-US" sz="2400" dirty="0">
                <a:solidFill>
                  <a:schemeClr val="dk2"/>
                </a:solidFill>
                <a:sym typeface="Century Gothic"/>
              </a:rPr>
              <a:t> </a:t>
            </a: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común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Gestores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dirty="0" err="1">
                <a:solidFill>
                  <a:schemeClr val="dk2"/>
                </a:solidFill>
                <a:sym typeface="Century Gothic"/>
              </a:rPr>
              <a:t>Coordinación</a:t>
            </a:r>
            <a:endParaRPr lang="en-US" sz="2400" dirty="0">
              <a:solidFill>
                <a:schemeClr val="dk2"/>
              </a:solidFill>
              <a:sym typeface="Century Gothic"/>
            </a:endParaRPr>
          </a:p>
          <a:p>
            <a:pPr marL="456337" lvl="0" indent="-456337">
              <a:lnSpc>
                <a:spcPct val="200000"/>
              </a:lnSpc>
              <a:buClr>
                <a:schemeClr val="dk2"/>
              </a:buClr>
              <a:buSzPct val="110000"/>
              <a:buFont typeface="Calibri"/>
              <a:buAutoNum type="romanUcPeriod"/>
            </a:pPr>
            <a:r>
              <a:rPr lang="en-US" sz="2400" b="1" dirty="0" err="1" smtClean="0">
                <a:solidFill>
                  <a:schemeClr val="dk2"/>
                </a:solidFill>
                <a:sym typeface="Century Gothic"/>
              </a:rPr>
              <a:t>Auditoría</a:t>
            </a:r>
            <a:endParaRPr lang="en-US" sz="2400" b="1" dirty="0">
              <a:solidFill>
                <a:schemeClr val="dk2"/>
              </a:solidFill>
              <a:sym typeface="Century Gothic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EDC067B-D298-4D20-B17C-E75CF54E6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200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2" y="1298831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  <a:sym typeface="Georgia"/>
              </a:rPr>
              <a:t>Auditoría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E9C730-81B8-4822-8494-6706B8EC5B65}"/>
              </a:ext>
            </a:extLst>
          </p:cNvPr>
          <p:cNvSpPr/>
          <p:nvPr/>
        </p:nvSpPr>
        <p:spPr>
          <a:xfrm>
            <a:off x="603790" y="2072530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latin typeface="Century Gothic" panose="020B0502020202020204" pitchFamily="34" charset="0"/>
              </a:rPr>
              <a:t>Menú: </a:t>
            </a:r>
            <a:r>
              <a:rPr lang="es-ES" b="1" dirty="0" smtClean="0">
                <a:latin typeface="Century Gothic" panose="020B0502020202020204" pitchFamily="34" charset="0"/>
              </a:rPr>
              <a:t>Revisión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CD817632-C1D3-4F3B-9B25-8A0121240A76}"/>
              </a:ext>
            </a:extLst>
          </p:cNvPr>
          <p:cNvSpPr/>
          <p:nvPr/>
        </p:nvSpPr>
        <p:spPr>
          <a:xfrm>
            <a:off x="823287" y="1439774"/>
            <a:ext cx="47916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Asociar la </a:t>
            </a:r>
            <a:r>
              <a:rPr lang="es-ES" altLang="es-E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población al control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1DF8DD-61EE-4538-9421-EB1DC34C216E}"/>
              </a:ext>
            </a:extLst>
          </p:cNvPr>
          <p:cNvSpPr txBox="1"/>
          <p:nvPr/>
        </p:nvSpPr>
        <p:spPr>
          <a:xfrm>
            <a:off x="6674941" y="2714603"/>
            <a:ext cx="483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Pestaña “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Detalle”.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Tipo.</a:t>
            </a: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Definir por filtro / 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manual.</a:t>
            </a:r>
          </a:p>
          <a:p>
            <a:pPr marL="3619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Cierre </a:t>
            </a: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población</a:t>
            </a: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&gt; Generar muestra.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22" y="2441862"/>
            <a:ext cx="5583908" cy="392906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442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3B0A257-7F57-4E82-A665-23C01CE071A2}"/>
              </a:ext>
            </a:extLst>
          </p:cNvPr>
          <p:cNvGrpSpPr/>
          <p:nvPr/>
        </p:nvGrpSpPr>
        <p:grpSpPr>
          <a:xfrm>
            <a:off x="2934960" y="2078293"/>
            <a:ext cx="6322079" cy="2033221"/>
            <a:chOff x="3087360" y="2230693"/>
            <a:chExt cx="6322079" cy="2033221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5188CE8-A543-4384-88D7-35451C13C5E5}"/>
                </a:ext>
              </a:extLst>
            </p:cNvPr>
            <p:cNvSpPr/>
            <p:nvPr/>
          </p:nvSpPr>
          <p:spPr>
            <a:xfrm>
              <a:off x="3164047" y="2898885"/>
              <a:ext cx="223926" cy="407975"/>
            </a:xfrm>
            <a:custGeom>
              <a:avLst/>
              <a:gdLst>
                <a:gd name="connsiteX0" fmla="*/ 46012 w 223926"/>
                <a:gd name="connsiteY0" fmla="*/ 0 h 407975"/>
                <a:gd name="connsiteX1" fmla="*/ 223926 w 223926"/>
                <a:gd name="connsiteY1" fmla="*/ 257669 h 407975"/>
                <a:gd name="connsiteX2" fmla="*/ 177914 w 223926"/>
                <a:gd name="connsiteY2" fmla="*/ 407975 h 407975"/>
                <a:gd name="connsiteX3" fmla="*/ 0 w 223926"/>
                <a:gd name="connsiteY3" fmla="*/ 150307 h 407975"/>
                <a:gd name="connsiteX4" fmla="*/ 46012 w 223926"/>
                <a:gd name="connsiteY4" fmla="*/ 0 h 407975"/>
                <a:gd name="connsiteX5" fmla="*/ 46012 w 223926"/>
                <a:gd name="connsiteY5" fmla="*/ 0 h 4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26" h="407975">
                  <a:moveTo>
                    <a:pt x="46012" y="0"/>
                  </a:moveTo>
                  <a:cubicBezTo>
                    <a:pt x="150307" y="39877"/>
                    <a:pt x="223926" y="141104"/>
                    <a:pt x="223926" y="257669"/>
                  </a:cubicBezTo>
                  <a:cubicBezTo>
                    <a:pt x="223926" y="312883"/>
                    <a:pt x="205521" y="365031"/>
                    <a:pt x="177914" y="407975"/>
                  </a:cubicBezTo>
                  <a:cubicBezTo>
                    <a:pt x="73620" y="368098"/>
                    <a:pt x="0" y="266871"/>
                    <a:pt x="0" y="150307"/>
                  </a:cubicBezTo>
                  <a:cubicBezTo>
                    <a:pt x="3067" y="95092"/>
                    <a:pt x="18405" y="42945"/>
                    <a:pt x="46012" y="0"/>
                  </a:cubicBezTo>
                  <a:lnTo>
                    <a:pt x="46012" y="0"/>
                  </a:lnTo>
                  <a:close/>
                </a:path>
              </a:pathLst>
            </a:custGeom>
            <a:solidFill>
              <a:srgbClr val="9DC1C9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ADB3D1D-853C-4B35-80DA-F9000B4AE2A3}"/>
                </a:ext>
              </a:extLst>
            </p:cNvPr>
            <p:cNvSpPr/>
            <p:nvPr/>
          </p:nvSpPr>
          <p:spPr>
            <a:xfrm>
              <a:off x="3191654" y="3104406"/>
              <a:ext cx="429447" cy="220963"/>
            </a:xfrm>
            <a:custGeom>
              <a:avLst/>
              <a:gdLst>
                <a:gd name="connsiteX0" fmla="*/ 0 w 429447"/>
                <a:gd name="connsiteY0" fmla="*/ 61350 h 220963"/>
                <a:gd name="connsiteX1" fmla="*/ 174846 w 429447"/>
                <a:gd name="connsiteY1" fmla="*/ 0 h 220963"/>
                <a:gd name="connsiteX2" fmla="*/ 429447 w 429447"/>
                <a:gd name="connsiteY2" fmla="*/ 159509 h 220963"/>
                <a:gd name="connsiteX3" fmla="*/ 254601 w 429447"/>
                <a:gd name="connsiteY3" fmla="*/ 220859 h 220963"/>
                <a:gd name="connsiteX4" fmla="*/ 0 w 429447"/>
                <a:gd name="connsiteY4" fmla="*/ 61350 h 220963"/>
                <a:gd name="connsiteX5" fmla="*/ 0 w 429447"/>
                <a:gd name="connsiteY5" fmla="*/ 61350 h 2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47" h="220963">
                  <a:moveTo>
                    <a:pt x="0" y="61350"/>
                  </a:moveTo>
                  <a:cubicBezTo>
                    <a:pt x="49080" y="24540"/>
                    <a:pt x="110429" y="0"/>
                    <a:pt x="174846" y="0"/>
                  </a:cubicBezTo>
                  <a:cubicBezTo>
                    <a:pt x="288343" y="0"/>
                    <a:pt x="383435" y="64417"/>
                    <a:pt x="429447" y="159509"/>
                  </a:cubicBezTo>
                  <a:cubicBezTo>
                    <a:pt x="380368" y="196319"/>
                    <a:pt x="319018" y="220859"/>
                    <a:pt x="254601" y="220859"/>
                  </a:cubicBezTo>
                  <a:cubicBezTo>
                    <a:pt x="141104" y="223926"/>
                    <a:pt x="42945" y="159509"/>
                    <a:pt x="0" y="61350"/>
                  </a:cubicBezTo>
                  <a:lnTo>
                    <a:pt x="0" y="61350"/>
                  </a:lnTo>
                  <a:close/>
                </a:path>
              </a:pathLst>
            </a:custGeom>
            <a:solidFill>
              <a:srgbClr val="151B3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A1105A46-92BE-405A-BCDE-EECF258F5849}"/>
                </a:ext>
              </a:extLst>
            </p:cNvPr>
            <p:cNvSpPr/>
            <p:nvPr/>
          </p:nvSpPr>
          <p:spPr>
            <a:xfrm>
              <a:off x="3087360" y="3107473"/>
              <a:ext cx="303680" cy="325153"/>
            </a:xfrm>
            <a:custGeom>
              <a:avLst/>
              <a:gdLst>
                <a:gd name="connsiteX0" fmla="*/ 0 w 303680"/>
                <a:gd name="connsiteY0" fmla="*/ 276074 h 325153"/>
                <a:gd name="connsiteX1" fmla="*/ 279141 w 303680"/>
                <a:gd name="connsiteY1" fmla="*/ 0 h 325153"/>
                <a:gd name="connsiteX2" fmla="*/ 297546 w 303680"/>
                <a:gd name="connsiteY2" fmla="*/ 0 h 325153"/>
                <a:gd name="connsiteX3" fmla="*/ 303681 w 303680"/>
                <a:gd name="connsiteY3" fmla="*/ 49080 h 325153"/>
                <a:gd name="connsiteX4" fmla="*/ 24540 w 303680"/>
                <a:gd name="connsiteY4" fmla="*/ 325153 h 325153"/>
                <a:gd name="connsiteX5" fmla="*/ 6135 w 303680"/>
                <a:gd name="connsiteY5" fmla="*/ 325153 h 325153"/>
                <a:gd name="connsiteX6" fmla="*/ 0 w 303680"/>
                <a:gd name="connsiteY6" fmla="*/ 276074 h 325153"/>
                <a:gd name="connsiteX7" fmla="*/ 0 w 303680"/>
                <a:gd name="connsiteY7" fmla="*/ 276074 h 32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680" h="325153">
                  <a:moveTo>
                    <a:pt x="0" y="276074"/>
                  </a:moveTo>
                  <a:cubicBezTo>
                    <a:pt x="0" y="125767"/>
                    <a:pt x="125767" y="0"/>
                    <a:pt x="279141" y="0"/>
                  </a:cubicBezTo>
                  <a:cubicBezTo>
                    <a:pt x="285276" y="0"/>
                    <a:pt x="291411" y="0"/>
                    <a:pt x="297546" y="0"/>
                  </a:cubicBezTo>
                  <a:cubicBezTo>
                    <a:pt x="300613" y="15337"/>
                    <a:pt x="303681" y="30675"/>
                    <a:pt x="303681" y="49080"/>
                  </a:cubicBezTo>
                  <a:cubicBezTo>
                    <a:pt x="303681" y="202454"/>
                    <a:pt x="177914" y="325153"/>
                    <a:pt x="24540" y="325153"/>
                  </a:cubicBezTo>
                  <a:cubicBezTo>
                    <a:pt x="18405" y="325153"/>
                    <a:pt x="12270" y="325153"/>
                    <a:pt x="6135" y="325153"/>
                  </a:cubicBezTo>
                  <a:cubicBezTo>
                    <a:pt x="3067" y="309816"/>
                    <a:pt x="0" y="291411"/>
                    <a:pt x="0" y="276074"/>
                  </a:cubicBezTo>
                  <a:lnTo>
                    <a:pt x="0" y="276074"/>
                  </a:lnTo>
                  <a:close/>
                </a:path>
              </a:pathLst>
            </a:custGeom>
            <a:solidFill>
              <a:srgbClr val="F49A39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35713614-A99C-4CBE-9EF1-4B18F7045041}"/>
                </a:ext>
              </a:extLst>
            </p:cNvPr>
            <p:cNvSpPr/>
            <p:nvPr/>
          </p:nvSpPr>
          <p:spPr>
            <a:xfrm>
              <a:off x="3194721" y="3104406"/>
              <a:ext cx="196318" cy="202453"/>
            </a:xfrm>
            <a:custGeom>
              <a:avLst/>
              <a:gdLst>
                <a:gd name="connsiteX0" fmla="*/ 190184 w 196318"/>
                <a:gd name="connsiteY0" fmla="*/ 3067 h 202453"/>
                <a:gd name="connsiteX1" fmla="*/ 196319 w 196318"/>
                <a:gd name="connsiteY1" fmla="*/ 52147 h 202453"/>
                <a:gd name="connsiteX2" fmla="*/ 150307 w 196318"/>
                <a:gd name="connsiteY2" fmla="*/ 202454 h 202453"/>
                <a:gd name="connsiteX3" fmla="*/ 0 w 196318"/>
                <a:gd name="connsiteY3" fmla="*/ 61350 h 202453"/>
                <a:gd name="connsiteX4" fmla="*/ 174846 w 196318"/>
                <a:gd name="connsiteY4" fmla="*/ 0 h 202453"/>
                <a:gd name="connsiteX5" fmla="*/ 190184 w 196318"/>
                <a:gd name="connsiteY5" fmla="*/ 3067 h 202453"/>
                <a:gd name="connsiteX6" fmla="*/ 190184 w 196318"/>
                <a:gd name="connsiteY6" fmla="*/ 3067 h 20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18" h="202453">
                  <a:moveTo>
                    <a:pt x="190184" y="3067"/>
                  </a:moveTo>
                  <a:cubicBezTo>
                    <a:pt x="193251" y="18405"/>
                    <a:pt x="196319" y="33742"/>
                    <a:pt x="196319" y="52147"/>
                  </a:cubicBezTo>
                  <a:cubicBezTo>
                    <a:pt x="196319" y="107362"/>
                    <a:pt x="177914" y="159509"/>
                    <a:pt x="150307" y="202454"/>
                  </a:cubicBezTo>
                  <a:cubicBezTo>
                    <a:pt x="82822" y="177914"/>
                    <a:pt x="30675" y="125767"/>
                    <a:pt x="0" y="61350"/>
                  </a:cubicBezTo>
                  <a:cubicBezTo>
                    <a:pt x="49080" y="24540"/>
                    <a:pt x="110429" y="0"/>
                    <a:pt x="174846" y="0"/>
                  </a:cubicBezTo>
                  <a:cubicBezTo>
                    <a:pt x="177914" y="3067"/>
                    <a:pt x="184049" y="3067"/>
                    <a:pt x="190184" y="3067"/>
                  </a:cubicBezTo>
                  <a:lnTo>
                    <a:pt x="190184" y="3067"/>
                  </a:lnTo>
                  <a:close/>
                </a:path>
              </a:pathLst>
            </a:custGeom>
            <a:solidFill>
              <a:srgbClr val="224D8A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F0AF1311-A7EE-45EE-B8F0-095DC973F1C5}"/>
                </a:ext>
              </a:extLst>
            </p:cNvPr>
            <p:cNvGrpSpPr/>
            <p:nvPr/>
          </p:nvGrpSpPr>
          <p:grpSpPr>
            <a:xfrm>
              <a:off x="3292881" y="2230693"/>
              <a:ext cx="6116558" cy="2033221"/>
              <a:chOff x="3140481" y="2078293"/>
              <a:chExt cx="6116558" cy="2033221"/>
            </a:xfrm>
          </p:grpSpPr>
          <p:grpSp>
            <p:nvGrpSpPr>
              <p:cNvPr id="31" name="Grupo 30">
                <a:extLst>
                  <a:ext uri="{FF2B5EF4-FFF2-40B4-BE49-F238E27FC236}">
                    <a16:creationId xmlns:a16="http://schemas.microsoft.com/office/drawing/2014/main" id="{4E57DE46-8096-489A-ADB2-45146168C6D7}"/>
                  </a:ext>
                </a:extLst>
              </p:cNvPr>
              <p:cNvGrpSpPr/>
              <p:nvPr/>
            </p:nvGrpSpPr>
            <p:grpSpPr>
              <a:xfrm>
                <a:off x="3140481" y="2869184"/>
                <a:ext cx="6116558" cy="1242330"/>
                <a:chOff x="3140481" y="2869184"/>
                <a:chExt cx="6116558" cy="1242330"/>
              </a:xfrm>
            </p:grpSpPr>
            <p:sp>
              <p:nvSpPr>
                <p:cNvPr id="33" name="Forma libre: forma 32">
                  <a:extLst>
                    <a:ext uri="{FF2B5EF4-FFF2-40B4-BE49-F238E27FC236}">
                      <a16:creationId xmlns:a16="http://schemas.microsoft.com/office/drawing/2014/main" id="{0B7E1494-DCDB-4B99-A9BE-AFF96BB41588}"/>
                    </a:ext>
                  </a:extLst>
                </p:cNvPr>
                <p:cNvSpPr/>
                <p:nvPr/>
              </p:nvSpPr>
              <p:spPr>
                <a:xfrm>
                  <a:off x="3407352" y="3258754"/>
                  <a:ext cx="463189" cy="524539"/>
                </a:xfrm>
                <a:custGeom>
                  <a:avLst/>
                  <a:gdLst>
                    <a:gd name="connsiteX0" fmla="*/ 0 w 463189"/>
                    <a:gd name="connsiteY0" fmla="*/ 15337 h 524539"/>
                    <a:gd name="connsiteX1" fmla="*/ 131902 w 463189"/>
                    <a:gd name="connsiteY1" fmla="*/ 15337 h 524539"/>
                    <a:gd name="connsiteX2" fmla="*/ 131902 w 463189"/>
                    <a:gd name="connsiteY2" fmla="*/ 67485 h 524539"/>
                    <a:gd name="connsiteX3" fmla="*/ 211656 w 463189"/>
                    <a:gd name="connsiteY3" fmla="*/ 15337 h 524539"/>
                    <a:gd name="connsiteX4" fmla="*/ 285276 w 463189"/>
                    <a:gd name="connsiteY4" fmla="*/ 0 h 524539"/>
                    <a:gd name="connsiteX5" fmla="*/ 417178 w 463189"/>
                    <a:gd name="connsiteY5" fmla="*/ 52147 h 524539"/>
                    <a:gd name="connsiteX6" fmla="*/ 463190 w 463189"/>
                    <a:gd name="connsiteY6" fmla="*/ 187116 h 524539"/>
                    <a:gd name="connsiteX7" fmla="*/ 463190 w 463189"/>
                    <a:gd name="connsiteY7" fmla="*/ 524540 h 524539"/>
                    <a:gd name="connsiteX8" fmla="*/ 334355 w 463189"/>
                    <a:gd name="connsiteY8" fmla="*/ 524540 h 524539"/>
                    <a:gd name="connsiteX9" fmla="*/ 334355 w 463189"/>
                    <a:gd name="connsiteY9" fmla="*/ 300613 h 524539"/>
                    <a:gd name="connsiteX10" fmla="*/ 325153 w 463189"/>
                    <a:gd name="connsiteY10" fmla="*/ 177914 h 524539"/>
                    <a:gd name="connsiteX11" fmla="*/ 297546 w 463189"/>
                    <a:gd name="connsiteY11" fmla="*/ 131902 h 524539"/>
                    <a:gd name="connsiteX12" fmla="*/ 245399 w 463189"/>
                    <a:gd name="connsiteY12" fmla="*/ 116564 h 524539"/>
                    <a:gd name="connsiteX13" fmla="*/ 177914 w 463189"/>
                    <a:gd name="connsiteY13" fmla="*/ 141104 h 524539"/>
                    <a:gd name="connsiteX14" fmla="*/ 138037 w 463189"/>
                    <a:gd name="connsiteY14" fmla="*/ 211656 h 524539"/>
                    <a:gd name="connsiteX15" fmla="*/ 131902 w 463189"/>
                    <a:gd name="connsiteY15" fmla="*/ 315951 h 524539"/>
                    <a:gd name="connsiteX16" fmla="*/ 131902 w 463189"/>
                    <a:gd name="connsiteY16" fmla="*/ 521472 h 524539"/>
                    <a:gd name="connsiteX17" fmla="*/ 0 w 463189"/>
                    <a:gd name="connsiteY17" fmla="*/ 521472 h 524539"/>
                    <a:gd name="connsiteX18" fmla="*/ 0 w 463189"/>
                    <a:gd name="connsiteY18" fmla="*/ 15337 h 524539"/>
                    <a:gd name="connsiteX19" fmla="*/ 0 w 463189"/>
                    <a:gd name="connsiteY19" fmla="*/ 15337 h 524539"/>
                    <a:gd name="connsiteX20" fmla="*/ 0 w 463189"/>
                    <a:gd name="connsiteY20" fmla="*/ 15337 h 52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63189" h="524539">
                      <a:moveTo>
                        <a:pt x="0" y="15337"/>
                      </a:moveTo>
                      <a:lnTo>
                        <a:pt x="131902" y="15337"/>
                      </a:lnTo>
                      <a:lnTo>
                        <a:pt x="131902" y="67485"/>
                      </a:lnTo>
                      <a:cubicBezTo>
                        <a:pt x="159509" y="42945"/>
                        <a:pt x="187116" y="24540"/>
                        <a:pt x="211656" y="15337"/>
                      </a:cubicBezTo>
                      <a:cubicBezTo>
                        <a:pt x="236196" y="6135"/>
                        <a:pt x="260736" y="0"/>
                        <a:pt x="285276" y="0"/>
                      </a:cubicBezTo>
                      <a:cubicBezTo>
                        <a:pt x="337423" y="0"/>
                        <a:pt x="380368" y="18405"/>
                        <a:pt x="417178" y="52147"/>
                      </a:cubicBezTo>
                      <a:cubicBezTo>
                        <a:pt x="447852" y="82822"/>
                        <a:pt x="463190" y="125767"/>
                        <a:pt x="463190" y="187116"/>
                      </a:cubicBezTo>
                      <a:lnTo>
                        <a:pt x="463190" y="524540"/>
                      </a:lnTo>
                      <a:lnTo>
                        <a:pt x="334355" y="524540"/>
                      </a:lnTo>
                      <a:lnTo>
                        <a:pt x="334355" y="300613"/>
                      </a:lnTo>
                      <a:cubicBezTo>
                        <a:pt x="334355" y="239264"/>
                        <a:pt x="331288" y="199386"/>
                        <a:pt x="325153" y="177914"/>
                      </a:cubicBezTo>
                      <a:cubicBezTo>
                        <a:pt x="319018" y="156442"/>
                        <a:pt x="309816" y="144172"/>
                        <a:pt x="297546" y="131902"/>
                      </a:cubicBezTo>
                      <a:cubicBezTo>
                        <a:pt x="282208" y="119632"/>
                        <a:pt x="266871" y="116564"/>
                        <a:pt x="245399" y="116564"/>
                      </a:cubicBezTo>
                      <a:cubicBezTo>
                        <a:pt x="220859" y="116564"/>
                        <a:pt x="196319" y="125767"/>
                        <a:pt x="177914" y="141104"/>
                      </a:cubicBezTo>
                      <a:cubicBezTo>
                        <a:pt x="159509" y="159509"/>
                        <a:pt x="144172" y="184049"/>
                        <a:pt x="138037" y="211656"/>
                      </a:cubicBezTo>
                      <a:cubicBezTo>
                        <a:pt x="134969" y="226994"/>
                        <a:pt x="131902" y="263804"/>
                        <a:pt x="131902" y="315951"/>
                      </a:cubicBezTo>
                      <a:lnTo>
                        <a:pt x="131902" y="521472"/>
                      </a:lnTo>
                      <a:lnTo>
                        <a:pt x="0" y="521472"/>
                      </a:lnTo>
                      <a:lnTo>
                        <a:pt x="0" y="15337"/>
                      </a:lnTo>
                      <a:lnTo>
                        <a:pt x="0" y="15337"/>
                      </a:lnTo>
                      <a:lnTo>
                        <a:pt x="0" y="15337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bre: forma 33">
                  <a:extLst>
                    <a:ext uri="{FF2B5EF4-FFF2-40B4-BE49-F238E27FC236}">
                      <a16:creationId xmlns:a16="http://schemas.microsoft.com/office/drawing/2014/main" id="{F797C743-5200-41A0-9F98-6C35F0BC9858}"/>
                    </a:ext>
                  </a:extLst>
                </p:cNvPr>
                <p:cNvSpPr/>
                <p:nvPr/>
              </p:nvSpPr>
              <p:spPr>
                <a:xfrm>
                  <a:off x="3941093" y="3083908"/>
                  <a:ext cx="273005" cy="702453"/>
                </a:xfrm>
                <a:custGeom>
                  <a:avLst/>
                  <a:gdLst>
                    <a:gd name="connsiteX0" fmla="*/ 64417 w 273005"/>
                    <a:gd name="connsiteY0" fmla="*/ 0 h 702453"/>
                    <a:gd name="connsiteX1" fmla="*/ 196319 w 273005"/>
                    <a:gd name="connsiteY1" fmla="*/ 0 h 702453"/>
                    <a:gd name="connsiteX2" fmla="*/ 196319 w 273005"/>
                    <a:gd name="connsiteY2" fmla="*/ 190184 h 702453"/>
                    <a:gd name="connsiteX3" fmla="*/ 273006 w 273005"/>
                    <a:gd name="connsiteY3" fmla="*/ 190184 h 702453"/>
                    <a:gd name="connsiteX4" fmla="*/ 273006 w 273005"/>
                    <a:gd name="connsiteY4" fmla="*/ 300613 h 702453"/>
                    <a:gd name="connsiteX5" fmla="*/ 196319 w 273005"/>
                    <a:gd name="connsiteY5" fmla="*/ 300613 h 702453"/>
                    <a:gd name="connsiteX6" fmla="*/ 196319 w 273005"/>
                    <a:gd name="connsiteY6" fmla="*/ 702454 h 702453"/>
                    <a:gd name="connsiteX7" fmla="*/ 64417 w 273005"/>
                    <a:gd name="connsiteY7" fmla="*/ 702454 h 702453"/>
                    <a:gd name="connsiteX8" fmla="*/ 64417 w 273005"/>
                    <a:gd name="connsiteY8" fmla="*/ 300613 h 702453"/>
                    <a:gd name="connsiteX9" fmla="*/ 0 w 273005"/>
                    <a:gd name="connsiteY9" fmla="*/ 300613 h 702453"/>
                    <a:gd name="connsiteX10" fmla="*/ 0 w 273005"/>
                    <a:gd name="connsiteY10" fmla="*/ 190184 h 702453"/>
                    <a:gd name="connsiteX11" fmla="*/ 64417 w 273005"/>
                    <a:gd name="connsiteY11" fmla="*/ 190184 h 702453"/>
                    <a:gd name="connsiteX12" fmla="*/ 64417 w 273005"/>
                    <a:gd name="connsiteY12" fmla="*/ 0 h 702453"/>
                    <a:gd name="connsiteX13" fmla="*/ 64417 w 273005"/>
                    <a:gd name="connsiteY13" fmla="*/ 0 h 70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3005" h="702453">
                      <a:moveTo>
                        <a:pt x="64417" y="0"/>
                      </a:moveTo>
                      <a:lnTo>
                        <a:pt x="196319" y="0"/>
                      </a:lnTo>
                      <a:lnTo>
                        <a:pt x="196319" y="190184"/>
                      </a:lnTo>
                      <a:lnTo>
                        <a:pt x="273006" y="190184"/>
                      </a:lnTo>
                      <a:lnTo>
                        <a:pt x="273006" y="300613"/>
                      </a:lnTo>
                      <a:lnTo>
                        <a:pt x="196319" y="300613"/>
                      </a:lnTo>
                      <a:lnTo>
                        <a:pt x="196319" y="702454"/>
                      </a:lnTo>
                      <a:lnTo>
                        <a:pt x="64417" y="702454"/>
                      </a:lnTo>
                      <a:lnTo>
                        <a:pt x="64417" y="300613"/>
                      </a:lnTo>
                      <a:lnTo>
                        <a:pt x="0" y="300613"/>
                      </a:lnTo>
                      <a:lnTo>
                        <a:pt x="0" y="190184"/>
                      </a:lnTo>
                      <a:lnTo>
                        <a:pt x="64417" y="190184"/>
                      </a:lnTo>
                      <a:lnTo>
                        <a:pt x="64417" y="0"/>
                      </a:lnTo>
                      <a:lnTo>
                        <a:pt x="64417" y="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bre: forma 34">
                  <a:extLst>
                    <a:ext uri="{FF2B5EF4-FFF2-40B4-BE49-F238E27FC236}">
                      <a16:creationId xmlns:a16="http://schemas.microsoft.com/office/drawing/2014/main" id="{CD954A64-6290-40E9-BF83-6446EE8A50B7}"/>
                    </a:ext>
                  </a:extLst>
                </p:cNvPr>
                <p:cNvSpPr/>
                <p:nvPr/>
              </p:nvSpPr>
              <p:spPr>
                <a:xfrm>
                  <a:off x="4260112" y="3258754"/>
                  <a:ext cx="546011" cy="539877"/>
                </a:xfrm>
                <a:custGeom>
                  <a:avLst/>
                  <a:gdLst>
                    <a:gd name="connsiteX0" fmla="*/ 539877 w 546011"/>
                    <a:gd name="connsiteY0" fmla="*/ 309816 h 539877"/>
                    <a:gd name="connsiteX1" fmla="*/ 122699 w 546011"/>
                    <a:gd name="connsiteY1" fmla="*/ 309816 h 539877"/>
                    <a:gd name="connsiteX2" fmla="*/ 171779 w 546011"/>
                    <a:gd name="connsiteY2" fmla="*/ 395705 h 539877"/>
                    <a:gd name="connsiteX3" fmla="*/ 273006 w 546011"/>
                    <a:gd name="connsiteY3" fmla="*/ 426380 h 539877"/>
                    <a:gd name="connsiteX4" fmla="*/ 398773 w 546011"/>
                    <a:gd name="connsiteY4" fmla="*/ 374233 h 539877"/>
                    <a:gd name="connsiteX5" fmla="*/ 509202 w 546011"/>
                    <a:gd name="connsiteY5" fmla="*/ 426380 h 539877"/>
                    <a:gd name="connsiteX6" fmla="*/ 411042 w 546011"/>
                    <a:gd name="connsiteY6" fmla="*/ 512270 h 539877"/>
                    <a:gd name="connsiteX7" fmla="*/ 276073 w 546011"/>
                    <a:gd name="connsiteY7" fmla="*/ 539877 h 539877"/>
                    <a:gd name="connsiteX8" fmla="*/ 76687 w 546011"/>
                    <a:gd name="connsiteY8" fmla="*/ 463190 h 539877"/>
                    <a:gd name="connsiteX9" fmla="*/ 0 w 546011"/>
                    <a:gd name="connsiteY9" fmla="*/ 276074 h 539877"/>
                    <a:gd name="connsiteX10" fmla="*/ 76687 w 546011"/>
                    <a:gd name="connsiteY10" fmla="*/ 79755 h 539877"/>
                    <a:gd name="connsiteX11" fmla="*/ 269938 w 546011"/>
                    <a:gd name="connsiteY11" fmla="*/ 0 h 539877"/>
                    <a:gd name="connsiteX12" fmla="*/ 469325 w 546011"/>
                    <a:gd name="connsiteY12" fmla="*/ 79755 h 539877"/>
                    <a:gd name="connsiteX13" fmla="*/ 546012 w 546011"/>
                    <a:gd name="connsiteY13" fmla="*/ 285276 h 539877"/>
                    <a:gd name="connsiteX14" fmla="*/ 546012 w 546011"/>
                    <a:gd name="connsiteY14" fmla="*/ 309816 h 539877"/>
                    <a:gd name="connsiteX15" fmla="*/ 539877 w 546011"/>
                    <a:gd name="connsiteY15" fmla="*/ 309816 h 539877"/>
                    <a:gd name="connsiteX16" fmla="*/ 539877 w 546011"/>
                    <a:gd name="connsiteY16" fmla="*/ 309816 h 539877"/>
                    <a:gd name="connsiteX17" fmla="*/ 411042 w 546011"/>
                    <a:gd name="connsiteY17" fmla="*/ 205521 h 539877"/>
                    <a:gd name="connsiteX18" fmla="*/ 361963 w 546011"/>
                    <a:gd name="connsiteY18" fmla="*/ 134969 h 539877"/>
                    <a:gd name="connsiteX19" fmla="*/ 273006 w 546011"/>
                    <a:gd name="connsiteY19" fmla="*/ 107362 h 539877"/>
                    <a:gd name="connsiteX20" fmla="*/ 177914 w 546011"/>
                    <a:gd name="connsiteY20" fmla="*/ 138037 h 539877"/>
                    <a:gd name="connsiteX21" fmla="*/ 128834 w 546011"/>
                    <a:gd name="connsiteY21" fmla="*/ 205521 h 539877"/>
                    <a:gd name="connsiteX22" fmla="*/ 411042 w 546011"/>
                    <a:gd name="connsiteY22" fmla="*/ 205521 h 539877"/>
                    <a:gd name="connsiteX23" fmla="*/ 411042 w 546011"/>
                    <a:gd name="connsiteY23" fmla="*/ 205521 h 539877"/>
                    <a:gd name="connsiteX24" fmla="*/ 411042 w 546011"/>
                    <a:gd name="connsiteY24" fmla="*/ 205521 h 539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46011" h="539877">
                      <a:moveTo>
                        <a:pt x="539877" y="309816"/>
                      </a:moveTo>
                      <a:lnTo>
                        <a:pt x="122699" y="309816"/>
                      </a:lnTo>
                      <a:cubicBezTo>
                        <a:pt x="128834" y="346626"/>
                        <a:pt x="144172" y="374233"/>
                        <a:pt x="171779" y="395705"/>
                      </a:cubicBezTo>
                      <a:cubicBezTo>
                        <a:pt x="196319" y="417178"/>
                        <a:pt x="230061" y="426380"/>
                        <a:pt x="273006" y="426380"/>
                      </a:cubicBezTo>
                      <a:cubicBezTo>
                        <a:pt x="322086" y="426380"/>
                        <a:pt x="361963" y="407975"/>
                        <a:pt x="398773" y="374233"/>
                      </a:cubicBezTo>
                      <a:lnTo>
                        <a:pt x="509202" y="426380"/>
                      </a:lnTo>
                      <a:cubicBezTo>
                        <a:pt x="481595" y="463190"/>
                        <a:pt x="450920" y="493865"/>
                        <a:pt x="411042" y="512270"/>
                      </a:cubicBezTo>
                      <a:cubicBezTo>
                        <a:pt x="371165" y="530675"/>
                        <a:pt x="328221" y="539877"/>
                        <a:pt x="276073" y="539877"/>
                      </a:cubicBezTo>
                      <a:cubicBezTo>
                        <a:pt x="196319" y="539877"/>
                        <a:pt x="128834" y="515337"/>
                        <a:pt x="76687" y="463190"/>
                      </a:cubicBezTo>
                      <a:cubicBezTo>
                        <a:pt x="24540" y="414110"/>
                        <a:pt x="0" y="352761"/>
                        <a:pt x="0" y="276074"/>
                      </a:cubicBezTo>
                      <a:cubicBezTo>
                        <a:pt x="0" y="196319"/>
                        <a:pt x="24540" y="131902"/>
                        <a:pt x="76687" y="79755"/>
                      </a:cubicBezTo>
                      <a:cubicBezTo>
                        <a:pt x="125767" y="27607"/>
                        <a:pt x="190184" y="0"/>
                        <a:pt x="269938" y="0"/>
                      </a:cubicBezTo>
                      <a:cubicBezTo>
                        <a:pt x="352760" y="0"/>
                        <a:pt x="417177" y="24540"/>
                        <a:pt x="469325" y="79755"/>
                      </a:cubicBezTo>
                      <a:cubicBezTo>
                        <a:pt x="518404" y="131902"/>
                        <a:pt x="546012" y="199386"/>
                        <a:pt x="546012" y="285276"/>
                      </a:cubicBezTo>
                      <a:lnTo>
                        <a:pt x="546012" y="309816"/>
                      </a:lnTo>
                      <a:lnTo>
                        <a:pt x="539877" y="309816"/>
                      </a:lnTo>
                      <a:lnTo>
                        <a:pt x="539877" y="309816"/>
                      </a:lnTo>
                      <a:close/>
                      <a:moveTo>
                        <a:pt x="411042" y="205521"/>
                      </a:moveTo>
                      <a:cubicBezTo>
                        <a:pt x="401840" y="177914"/>
                        <a:pt x="386503" y="153374"/>
                        <a:pt x="361963" y="134969"/>
                      </a:cubicBezTo>
                      <a:cubicBezTo>
                        <a:pt x="337423" y="116564"/>
                        <a:pt x="306748" y="107362"/>
                        <a:pt x="273006" y="107362"/>
                      </a:cubicBezTo>
                      <a:cubicBezTo>
                        <a:pt x="236196" y="107362"/>
                        <a:pt x="205521" y="116564"/>
                        <a:pt x="177914" y="138037"/>
                      </a:cubicBezTo>
                      <a:cubicBezTo>
                        <a:pt x="159509" y="150307"/>
                        <a:pt x="144172" y="171779"/>
                        <a:pt x="128834" y="205521"/>
                      </a:cubicBezTo>
                      <a:lnTo>
                        <a:pt x="411042" y="205521"/>
                      </a:lnTo>
                      <a:lnTo>
                        <a:pt x="411042" y="205521"/>
                      </a:lnTo>
                      <a:lnTo>
                        <a:pt x="411042" y="205521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bre: forma 35">
                  <a:extLst>
                    <a:ext uri="{FF2B5EF4-FFF2-40B4-BE49-F238E27FC236}">
                      <a16:creationId xmlns:a16="http://schemas.microsoft.com/office/drawing/2014/main" id="{65F341E9-D568-4D38-B32B-040413A11E2F}"/>
                    </a:ext>
                  </a:extLst>
                </p:cNvPr>
                <p:cNvSpPr/>
                <p:nvPr/>
              </p:nvSpPr>
              <p:spPr>
                <a:xfrm>
                  <a:off x="4876675" y="3261822"/>
                  <a:ext cx="279140" cy="524539"/>
                </a:xfrm>
                <a:custGeom>
                  <a:avLst/>
                  <a:gdLst>
                    <a:gd name="connsiteX0" fmla="*/ 0 w 279140"/>
                    <a:gd name="connsiteY0" fmla="*/ 12270 h 524539"/>
                    <a:gd name="connsiteX1" fmla="*/ 110429 w 279140"/>
                    <a:gd name="connsiteY1" fmla="*/ 12270 h 524539"/>
                    <a:gd name="connsiteX2" fmla="*/ 110429 w 279140"/>
                    <a:gd name="connsiteY2" fmla="*/ 76687 h 524539"/>
                    <a:gd name="connsiteX3" fmla="*/ 159509 w 279140"/>
                    <a:gd name="connsiteY3" fmla="*/ 18405 h 524539"/>
                    <a:gd name="connsiteX4" fmla="*/ 226994 w 279140"/>
                    <a:gd name="connsiteY4" fmla="*/ 0 h 524539"/>
                    <a:gd name="connsiteX5" fmla="*/ 279141 w 279140"/>
                    <a:gd name="connsiteY5" fmla="*/ 12270 h 524539"/>
                    <a:gd name="connsiteX6" fmla="*/ 236196 w 279140"/>
                    <a:gd name="connsiteY6" fmla="*/ 122699 h 524539"/>
                    <a:gd name="connsiteX7" fmla="*/ 199386 w 279140"/>
                    <a:gd name="connsiteY7" fmla="*/ 110429 h 524539"/>
                    <a:gd name="connsiteX8" fmla="*/ 150307 w 279140"/>
                    <a:gd name="connsiteY8" fmla="*/ 147239 h 524539"/>
                    <a:gd name="connsiteX9" fmla="*/ 128834 w 279140"/>
                    <a:gd name="connsiteY9" fmla="*/ 291411 h 524539"/>
                    <a:gd name="connsiteX10" fmla="*/ 128834 w 279140"/>
                    <a:gd name="connsiteY10" fmla="*/ 315951 h 524539"/>
                    <a:gd name="connsiteX11" fmla="*/ 128834 w 279140"/>
                    <a:gd name="connsiteY11" fmla="*/ 524540 h 524539"/>
                    <a:gd name="connsiteX12" fmla="*/ 0 w 279140"/>
                    <a:gd name="connsiteY12" fmla="*/ 524540 h 524539"/>
                    <a:gd name="connsiteX13" fmla="*/ 0 w 279140"/>
                    <a:gd name="connsiteY13" fmla="*/ 12270 h 524539"/>
                    <a:gd name="connsiteX14" fmla="*/ 0 w 279140"/>
                    <a:gd name="connsiteY14" fmla="*/ 12270 h 524539"/>
                    <a:gd name="connsiteX15" fmla="*/ 0 w 279140"/>
                    <a:gd name="connsiteY15" fmla="*/ 12270 h 52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9140" h="524539">
                      <a:moveTo>
                        <a:pt x="0" y="12270"/>
                      </a:moveTo>
                      <a:lnTo>
                        <a:pt x="110429" y="12270"/>
                      </a:lnTo>
                      <a:lnTo>
                        <a:pt x="110429" y="76687"/>
                      </a:lnTo>
                      <a:cubicBezTo>
                        <a:pt x="122699" y="52147"/>
                        <a:pt x="138037" y="30675"/>
                        <a:pt x="159509" y="18405"/>
                      </a:cubicBezTo>
                      <a:cubicBezTo>
                        <a:pt x="177914" y="6135"/>
                        <a:pt x="202454" y="0"/>
                        <a:pt x="226994" y="0"/>
                      </a:cubicBezTo>
                      <a:cubicBezTo>
                        <a:pt x="242331" y="0"/>
                        <a:pt x="260736" y="6135"/>
                        <a:pt x="279141" y="12270"/>
                      </a:cubicBezTo>
                      <a:lnTo>
                        <a:pt x="236196" y="122699"/>
                      </a:lnTo>
                      <a:cubicBezTo>
                        <a:pt x="220859" y="113497"/>
                        <a:pt x="208589" y="110429"/>
                        <a:pt x="199386" y="110429"/>
                      </a:cubicBezTo>
                      <a:cubicBezTo>
                        <a:pt x="180981" y="110429"/>
                        <a:pt x="162577" y="122699"/>
                        <a:pt x="150307" y="147239"/>
                      </a:cubicBezTo>
                      <a:cubicBezTo>
                        <a:pt x="134969" y="171779"/>
                        <a:pt x="128834" y="217791"/>
                        <a:pt x="128834" y="291411"/>
                      </a:cubicBezTo>
                      <a:lnTo>
                        <a:pt x="128834" y="315951"/>
                      </a:lnTo>
                      <a:lnTo>
                        <a:pt x="128834" y="524540"/>
                      </a:lnTo>
                      <a:lnTo>
                        <a:pt x="0" y="524540"/>
                      </a:lnTo>
                      <a:lnTo>
                        <a:pt x="0" y="12270"/>
                      </a:lnTo>
                      <a:lnTo>
                        <a:pt x="0" y="12270"/>
                      </a:lnTo>
                      <a:lnTo>
                        <a:pt x="0" y="1227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bre: forma 36">
                  <a:extLst>
                    <a:ext uri="{FF2B5EF4-FFF2-40B4-BE49-F238E27FC236}">
                      <a16:creationId xmlns:a16="http://schemas.microsoft.com/office/drawing/2014/main" id="{5B8D92F4-462F-4C89-B01B-3FA04C8424A0}"/>
                    </a:ext>
                  </a:extLst>
                </p:cNvPr>
                <p:cNvSpPr/>
                <p:nvPr/>
              </p:nvSpPr>
              <p:spPr>
                <a:xfrm>
                  <a:off x="5250908" y="2869184"/>
                  <a:ext cx="4006131" cy="1242330"/>
                </a:xfrm>
                <a:custGeom>
                  <a:avLst/>
                  <a:gdLst>
                    <a:gd name="connsiteX0" fmla="*/ 0 w 4006131"/>
                    <a:gd name="connsiteY0" fmla="*/ 0 h 1242330"/>
                    <a:gd name="connsiteX1" fmla="*/ 4006131 w 4006131"/>
                    <a:gd name="connsiteY1" fmla="*/ 0 h 1242330"/>
                    <a:gd name="connsiteX2" fmla="*/ 4006131 w 4006131"/>
                    <a:gd name="connsiteY2" fmla="*/ 622699 h 1242330"/>
                    <a:gd name="connsiteX3" fmla="*/ 4006131 w 4006131"/>
                    <a:gd name="connsiteY3" fmla="*/ 1242331 h 1242330"/>
                    <a:gd name="connsiteX4" fmla="*/ 0 w 4006131"/>
                    <a:gd name="connsiteY4" fmla="*/ 1242331 h 1242330"/>
                    <a:gd name="connsiteX5" fmla="*/ 0 w 4006131"/>
                    <a:gd name="connsiteY5" fmla="*/ 0 h 1242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06131" h="1242330">
                      <a:moveTo>
                        <a:pt x="0" y="0"/>
                      </a:moveTo>
                      <a:lnTo>
                        <a:pt x="4006131" y="0"/>
                      </a:lnTo>
                      <a:lnTo>
                        <a:pt x="4006131" y="622699"/>
                      </a:lnTo>
                      <a:lnTo>
                        <a:pt x="4006131" y="1242331"/>
                      </a:lnTo>
                      <a:lnTo>
                        <a:pt x="0" y="12423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A1F5E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orma libre: forma 37">
                  <a:extLst>
                    <a:ext uri="{FF2B5EF4-FFF2-40B4-BE49-F238E27FC236}">
                      <a16:creationId xmlns:a16="http://schemas.microsoft.com/office/drawing/2014/main" id="{B61EFBAB-95E5-4E62-8AFC-1513562E153F}"/>
                    </a:ext>
                  </a:extLst>
                </p:cNvPr>
                <p:cNvSpPr/>
                <p:nvPr/>
              </p:nvSpPr>
              <p:spPr>
                <a:xfrm>
                  <a:off x="5526981" y="3261822"/>
                  <a:ext cx="533741" cy="711656"/>
                </a:xfrm>
                <a:custGeom>
                  <a:avLst/>
                  <a:gdLst>
                    <a:gd name="connsiteX0" fmla="*/ 128834 w 533741"/>
                    <a:gd name="connsiteY0" fmla="*/ 15337 h 711656"/>
                    <a:gd name="connsiteX1" fmla="*/ 128834 w 533741"/>
                    <a:gd name="connsiteY1" fmla="*/ 70552 h 711656"/>
                    <a:gd name="connsiteX2" fmla="*/ 205521 w 533741"/>
                    <a:gd name="connsiteY2" fmla="*/ 18405 h 711656"/>
                    <a:gd name="connsiteX3" fmla="*/ 291411 w 533741"/>
                    <a:gd name="connsiteY3" fmla="*/ 0 h 711656"/>
                    <a:gd name="connsiteX4" fmla="*/ 463190 w 533741"/>
                    <a:gd name="connsiteY4" fmla="*/ 73620 h 711656"/>
                    <a:gd name="connsiteX5" fmla="*/ 533742 w 533741"/>
                    <a:gd name="connsiteY5" fmla="*/ 266871 h 711656"/>
                    <a:gd name="connsiteX6" fmla="*/ 460122 w 533741"/>
                    <a:gd name="connsiteY6" fmla="*/ 457055 h 711656"/>
                    <a:gd name="connsiteX7" fmla="*/ 288343 w 533741"/>
                    <a:gd name="connsiteY7" fmla="*/ 533742 h 711656"/>
                    <a:gd name="connsiteX8" fmla="*/ 205521 w 533741"/>
                    <a:gd name="connsiteY8" fmla="*/ 518405 h 711656"/>
                    <a:gd name="connsiteX9" fmla="*/ 128834 w 533741"/>
                    <a:gd name="connsiteY9" fmla="*/ 466258 h 711656"/>
                    <a:gd name="connsiteX10" fmla="*/ 128834 w 533741"/>
                    <a:gd name="connsiteY10" fmla="*/ 711656 h 711656"/>
                    <a:gd name="connsiteX11" fmla="*/ 0 w 533741"/>
                    <a:gd name="connsiteY11" fmla="*/ 711656 h 711656"/>
                    <a:gd name="connsiteX12" fmla="*/ 0 w 533741"/>
                    <a:gd name="connsiteY12" fmla="*/ 15337 h 711656"/>
                    <a:gd name="connsiteX13" fmla="*/ 128834 w 533741"/>
                    <a:gd name="connsiteY13" fmla="*/ 15337 h 711656"/>
                    <a:gd name="connsiteX14" fmla="*/ 128834 w 533741"/>
                    <a:gd name="connsiteY14" fmla="*/ 15337 h 711656"/>
                    <a:gd name="connsiteX15" fmla="*/ 128834 w 533741"/>
                    <a:gd name="connsiteY15" fmla="*/ 15337 h 711656"/>
                    <a:gd name="connsiteX16" fmla="*/ 263803 w 533741"/>
                    <a:gd name="connsiteY16" fmla="*/ 122699 h 711656"/>
                    <a:gd name="connsiteX17" fmla="*/ 162577 w 533741"/>
                    <a:gd name="connsiteY17" fmla="*/ 165644 h 711656"/>
                    <a:gd name="connsiteX18" fmla="*/ 122699 w 533741"/>
                    <a:gd name="connsiteY18" fmla="*/ 273006 h 711656"/>
                    <a:gd name="connsiteX19" fmla="*/ 162577 w 533741"/>
                    <a:gd name="connsiteY19" fmla="*/ 383435 h 711656"/>
                    <a:gd name="connsiteX20" fmla="*/ 263803 w 533741"/>
                    <a:gd name="connsiteY20" fmla="*/ 426380 h 711656"/>
                    <a:gd name="connsiteX21" fmla="*/ 361963 w 533741"/>
                    <a:gd name="connsiteY21" fmla="*/ 383435 h 711656"/>
                    <a:gd name="connsiteX22" fmla="*/ 401840 w 533741"/>
                    <a:gd name="connsiteY22" fmla="*/ 276074 h 711656"/>
                    <a:gd name="connsiteX23" fmla="*/ 361963 w 533741"/>
                    <a:gd name="connsiteY23" fmla="*/ 168712 h 711656"/>
                    <a:gd name="connsiteX24" fmla="*/ 263803 w 533741"/>
                    <a:gd name="connsiteY24" fmla="*/ 122699 h 711656"/>
                    <a:gd name="connsiteX25" fmla="*/ 263803 w 533741"/>
                    <a:gd name="connsiteY25" fmla="*/ 122699 h 71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33741" h="711656">
                      <a:moveTo>
                        <a:pt x="128834" y="15337"/>
                      </a:moveTo>
                      <a:lnTo>
                        <a:pt x="128834" y="70552"/>
                      </a:lnTo>
                      <a:cubicBezTo>
                        <a:pt x="150307" y="49080"/>
                        <a:pt x="177914" y="30675"/>
                        <a:pt x="205521" y="18405"/>
                      </a:cubicBezTo>
                      <a:cubicBezTo>
                        <a:pt x="233129" y="6135"/>
                        <a:pt x="260736" y="0"/>
                        <a:pt x="291411" y="0"/>
                      </a:cubicBezTo>
                      <a:cubicBezTo>
                        <a:pt x="358895" y="0"/>
                        <a:pt x="414110" y="24540"/>
                        <a:pt x="463190" y="73620"/>
                      </a:cubicBezTo>
                      <a:cubicBezTo>
                        <a:pt x="509202" y="122699"/>
                        <a:pt x="533742" y="187117"/>
                        <a:pt x="533742" y="266871"/>
                      </a:cubicBezTo>
                      <a:cubicBezTo>
                        <a:pt x="533742" y="340491"/>
                        <a:pt x="509202" y="404908"/>
                        <a:pt x="460122" y="457055"/>
                      </a:cubicBezTo>
                      <a:cubicBezTo>
                        <a:pt x="411043" y="509202"/>
                        <a:pt x="352760" y="533742"/>
                        <a:pt x="288343" y="533742"/>
                      </a:cubicBezTo>
                      <a:cubicBezTo>
                        <a:pt x="260736" y="533742"/>
                        <a:pt x="233129" y="527607"/>
                        <a:pt x="205521" y="518405"/>
                      </a:cubicBezTo>
                      <a:cubicBezTo>
                        <a:pt x="180981" y="506135"/>
                        <a:pt x="156442" y="490797"/>
                        <a:pt x="128834" y="466258"/>
                      </a:cubicBezTo>
                      <a:lnTo>
                        <a:pt x="128834" y="711656"/>
                      </a:lnTo>
                      <a:lnTo>
                        <a:pt x="0" y="711656"/>
                      </a:lnTo>
                      <a:lnTo>
                        <a:pt x="0" y="15337"/>
                      </a:lnTo>
                      <a:lnTo>
                        <a:pt x="128834" y="15337"/>
                      </a:lnTo>
                      <a:lnTo>
                        <a:pt x="128834" y="15337"/>
                      </a:lnTo>
                      <a:lnTo>
                        <a:pt x="128834" y="15337"/>
                      </a:lnTo>
                      <a:close/>
                      <a:moveTo>
                        <a:pt x="263803" y="122699"/>
                      </a:moveTo>
                      <a:cubicBezTo>
                        <a:pt x="223926" y="122699"/>
                        <a:pt x="190184" y="138037"/>
                        <a:pt x="162577" y="165644"/>
                      </a:cubicBezTo>
                      <a:cubicBezTo>
                        <a:pt x="134969" y="193252"/>
                        <a:pt x="122699" y="230061"/>
                        <a:pt x="122699" y="273006"/>
                      </a:cubicBezTo>
                      <a:cubicBezTo>
                        <a:pt x="122699" y="319018"/>
                        <a:pt x="134969" y="355828"/>
                        <a:pt x="162577" y="383435"/>
                      </a:cubicBezTo>
                      <a:cubicBezTo>
                        <a:pt x="190184" y="411043"/>
                        <a:pt x="220859" y="426380"/>
                        <a:pt x="263803" y="426380"/>
                      </a:cubicBezTo>
                      <a:cubicBezTo>
                        <a:pt x="303681" y="426380"/>
                        <a:pt x="337423" y="411043"/>
                        <a:pt x="361963" y="383435"/>
                      </a:cubicBezTo>
                      <a:cubicBezTo>
                        <a:pt x="389570" y="355828"/>
                        <a:pt x="401840" y="319018"/>
                        <a:pt x="401840" y="276074"/>
                      </a:cubicBezTo>
                      <a:cubicBezTo>
                        <a:pt x="401840" y="233129"/>
                        <a:pt x="389570" y="196319"/>
                        <a:pt x="361963" y="168712"/>
                      </a:cubicBezTo>
                      <a:cubicBezTo>
                        <a:pt x="337423" y="134969"/>
                        <a:pt x="303681" y="122699"/>
                        <a:pt x="263803" y="122699"/>
                      </a:cubicBezTo>
                      <a:lnTo>
                        <a:pt x="263803" y="122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bre: forma 38">
                  <a:extLst>
                    <a:ext uri="{FF2B5EF4-FFF2-40B4-BE49-F238E27FC236}">
                      <a16:creationId xmlns:a16="http://schemas.microsoft.com/office/drawing/2014/main" id="{A125D9CE-1B90-46F6-9C89-6C90B108B3BA}"/>
                    </a:ext>
                  </a:extLst>
                </p:cNvPr>
                <p:cNvSpPr/>
                <p:nvPr/>
              </p:nvSpPr>
              <p:spPr>
                <a:xfrm>
                  <a:off x="6165018" y="3004153"/>
                  <a:ext cx="457054" cy="788343"/>
                </a:xfrm>
                <a:custGeom>
                  <a:avLst/>
                  <a:gdLst>
                    <a:gd name="connsiteX0" fmla="*/ 0 w 457054"/>
                    <a:gd name="connsiteY0" fmla="*/ 273006 h 788343"/>
                    <a:gd name="connsiteX1" fmla="*/ 131902 w 457054"/>
                    <a:gd name="connsiteY1" fmla="*/ 273006 h 788343"/>
                    <a:gd name="connsiteX2" fmla="*/ 131902 w 457054"/>
                    <a:gd name="connsiteY2" fmla="*/ 518405 h 788343"/>
                    <a:gd name="connsiteX3" fmla="*/ 141104 w 457054"/>
                    <a:gd name="connsiteY3" fmla="*/ 616564 h 788343"/>
                    <a:gd name="connsiteX4" fmla="*/ 174846 w 457054"/>
                    <a:gd name="connsiteY4" fmla="*/ 659509 h 788343"/>
                    <a:gd name="connsiteX5" fmla="*/ 230061 w 457054"/>
                    <a:gd name="connsiteY5" fmla="*/ 674846 h 788343"/>
                    <a:gd name="connsiteX6" fmla="*/ 285276 w 457054"/>
                    <a:gd name="connsiteY6" fmla="*/ 659509 h 788343"/>
                    <a:gd name="connsiteX7" fmla="*/ 319018 w 457054"/>
                    <a:gd name="connsiteY7" fmla="*/ 613497 h 788343"/>
                    <a:gd name="connsiteX8" fmla="*/ 328220 w 457054"/>
                    <a:gd name="connsiteY8" fmla="*/ 518405 h 788343"/>
                    <a:gd name="connsiteX9" fmla="*/ 328220 w 457054"/>
                    <a:gd name="connsiteY9" fmla="*/ 269939 h 788343"/>
                    <a:gd name="connsiteX10" fmla="*/ 457055 w 457054"/>
                    <a:gd name="connsiteY10" fmla="*/ 269939 h 788343"/>
                    <a:gd name="connsiteX11" fmla="*/ 457055 w 457054"/>
                    <a:gd name="connsiteY11" fmla="*/ 484662 h 788343"/>
                    <a:gd name="connsiteX12" fmla="*/ 435582 w 457054"/>
                    <a:gd name="connsiteY12" fmla="*/ 665644 h 788343"/>
                    <a:gd name="connsiteX13" fmla="*/ 358895 w 457054"/>
                    <a:gd name="connsiteY13" fmla="*/ 757668 h 788343"/>
                    <a:gd name="connsiteX14" fmla="*/ 230061 w 457054"/>
                    <a:gd name="connsiteY14" fmla="*/ 788343 h 788343"/>
                    <a:gd name="connsiteX15" fmla="*/ 92024 w 457054"/>
                    <a:gd name="connsiteY15" fmla="*/ 751534 h 788343"/>
                    <a:gd name="connsiteX16" fmla="*/ 18405 w 457054"/>
                    <a:gd name="connsiteY16" fmla="*/ 647239 h 788343"/>
                    <a:gd name="connsiteX17" fmla="*/ 3067 w 457054"/>
                    <a:gd name="connsiteY17" fmla="*/ 478527 h 788343"/>
                    <a:gd name="connsiteX18" fmla="*/ 3067 w 457054"/>
                    <a:gd name="connsiteY18" fmla="*/ 266871 h 788343"/>
                    <a:gd name="connsiteX19" fmla="*/ 0 w 457054"/>
                    <a:gd name="connsiteY19" fmla="*/ 266871 h 788343"/>
                    <a:gd name="connsiteX20" fmla="*/ 0 w 457054"/>
                    <a:gd name="connsiteY20" fmla="*/ 273006 h 788343"/>
                    <a:gd name="connsiteX21" fmla="*/ 245399 w 457054"/>
                    <a:gd name="connsiteY21" fmla="*/ 0 h 788343"/>
                    <a:gd name="connsiteX22" fmla="*/ 395705 w 457054"/>
                    <a:gd name="connsiteY22" fmla="*/ 0 h 788343"/>
                    <a:gd name="connsiteX23" fmla="*/ 223926 w 457054"/>
                    <a:gd name="connsiteY23" fmla="*/ 184049 h 788343"/>
                    <a:gd name="connsiteX24" fmla="*/ 131902 w 457054"/>
                    <a:gd name="connsiteY24" fmla="*/ 184049 h 788343"/>
                    <a:gd name="connsiteX25" fmla="*/ 245399 w 457054"/>
                    <a:gd name="connsiteY25" fmla="*/ 0 h 788343"/>
                    <a:gd name="connsiteX26" fmla="*/ 245399 w 457054"/>
                    <a:gd name="connsiteY26" fmla="*/ 0 h 788343"/>
                    <a:gd name="connsiteX27" fmla="*/ 245399 w 457054"/>
                    <a:gd name="connsiteY27" fmla="*/ 0 h 788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57054" h="788343">
                      <a:moveTo>
                        <a:pt x="0" y="273006"/>
                      </a:moveTo>
                      <a:lnTo>
                        <a:pt x="131902" y="273006"/>
                      </a:lnTo>
                      <a:lnTo>
                        <a:pt x="131902" y="518405"/>
                      </a:lnTo>
                      <a:cubicBezTo>
                        <a:pt x="131902" y="567484"/>
                        <a:pt x="134969" y="601227"/>
                        <a:pt x="141104" y="616564"/>
                      </a:cubicBezTo>
                      <a:cubicBezTo>
                        <a:pt x="147239" y="634969"/>
                        <a:pt x="159509" y="650307"/>
                        <a:pt x="174846" y="659509"/>
                      </a:cubicBezTo>
                      <a:cubicBezTo>
                        <a:pt x="190184" y="668711"/>
                        <a:pt x="208589" y="674846"/>
                        <a:pt x="230061" y="674846"/>
                      </a:cubicBezTo>
                      <a:cubicBezTo>
                        <a:pt x="251533" y="674846"/>
                        <a:pt x="269938" y="668711"/>
                        <a:pt x="285276" y="659509"/>
                      </a:cubicBezTo>
                      <a:cubicBezTo>
                        <a:pt x="300613" y="650307"/>
                        <a:pt x="309816" y="634969"/>
                        <a:pt x="319018" y="613497"/>
                      </a:cubicBezTo>
                      <a:cubicBezTo>
                        <a:pt x="325153" y="598159"/>
                        <a:pt x="328220" y="567484"/>
                        <a:pt x="328220" y="518405"/>
                      </a:cubicBezTo>
                      <a:lnTo>
                        <a:pt x="328220" y="269939"/>
                      </a:lnTo>
                      <a:lnTo>
                        <a:pt x="457055" y="269939"/>
                      </a:lnTo>
                      <a:lnTo>
                        <a:pt x="457055" y="484662"/>
                      </a:lnTo>
                      <a:cubicBezTo>
                        <a:pt x="457055" y="573619"/>
                        <a:pt x="450920" y="631902"/>
                        <a:pt x="435582" y="665644"/>
                      </a:cubicBezTo>
                      <a:cubicBezTo>
                        <a:pt x="417177" y="705521"/>
                        <a:pt x="392638" y="736196"/>
                        <a:pt x="358895" y="757668"/>
                      </a:cubicBezTo>
                      <a:cubicBezTo>
                        <a:pt x="325153" y="779141"/>
                        <a:pt x="282208" y="788343"/>
                        <a:pt x="230061" y="788343"/>
                      </a:cubicBezTo>
                      <a:cubicBezTo>
                        <a:pt x="174846" y="788343"/>
                        <a:pt x="128834" y="776073"/>
                        <a:pt x="92024" y="751534"/>
                      </a:cubicBezTo>
                      <a:cubicBezTo>
                        <a:pt x="55215" y="726994"/>
                        <a:pt x="33742" y="693251"/>
                        <a:pt x="18405" y="647239"/>
                      </a:cubicBezTo>
                      <a:cubicBezTo>
                        <a:pt x="9202" y="616564"/>
                        <a:pt x="3067" y="561350"/>
                        <a:pt x="3067" y="478527"/>
                      </a:cubicBezTo>
                      <a:lnTo>
                        <a:pt x="3067" y="266871"/>
                      </a:lnTo>
                      <a:lnTo>
                        <a:pt x="0" y="266871"/>
                      </a:lnTo>
                      <a:lnTo>
                        <a:pt x="0" y="273006"/>
                      </a:lnTo>
                      <a:close/>
                      <a:moveTo>
                        <a:pt x="245399" y="0"/>
                      </a:moveTo>
                      <a:lnTo>
                        <a:pt x="395705" y="0"/>
                      </a:lnTo>
                      <a:lnTo>
                        <a:pt x="223926" y="184049"/>
                      </a:lnTo>
                      <a:lnTo>
                        <a:pt x="131902" y="184049"/>
                      </a:lnTo>
                      <a:lnTo>
                        <a:pt x="245399" y="0"/>
                      </a:lnTo>
                      <a:lnTo>
                        <a:pt x="245399" y="0"/>
                      </a:lnTo>
                      <a:lnTo>
                        <a:pt x="2453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bre: forma 39">
                  <a:extLst>
                    <a:ext uri="{FF2B5EF4-FFF2-40B4-BE49-F238E27FC236}">
                      <a16:creationId xmlns:a16="http://schemas.microsoft.com/office/drawing/2014/main" id="{1402D3B5-2E67-45B3-AE25-D2B55F775DA3}"/>
                    </a:ext>
                  </a:extLst>
                </p:cNvPr>
                <p:cNvSpPr/>
                <p:nvPr/>
              </p:nvSpPr>
              <p:spPr>
                <a:xfrm>
                  <a:off x="6741704" y="3083908"/>
                  <a:ext cx="533741" cy="714723"/>
                </a:xfrm>
                <a:custGeom>
                  <a:avLst/>
                  <a:gdLst>
                    <a:gd name="connsiteX0" fmla="*/ 128834 w 533741"/>
                    <a:gd name="connsiteY0" fmla="*/ 0 h 714723"/>
                    <a:gd name="connsiteX1" fmla="*/ 128834 w 533741"/>
                    <a:gd name="connsiteY1" fmla="*/ 251534 h 714723"/>
                    <a:gd name="connsiteX2" fmla="*/ 205521 w 533741"/>
                    <a:gd name="connsiteY2" fmla="*/ 199386 h 714723"/>
                    <a:gd name="connsiteX3" fmla="*/ 291411 w 533741"/>
                    <a:gd name="connsiteY3" fmla="*/ 180982 h 714723"/>
                    <a:gd name="connsiteX4" fmla="*/ 463190 w 533741"/>
                    <a:gd name="connsiteY4" fmla="*/ 254601 h 714723"/>
                    <a:gd name="connsiteX5" fmla="*/ 533742 w 533741"/>
                    <a:gd name="connsiteY5" fmla="*/ 447853 h 714723"/>
                    <a:gd name="connsiteX6" fmla="*/ 460122 w 533741"/>
                    <a:gd name="connsiteY6" fmla="*/ 638037 h 714723"/>
                    <a:gd name="connsiteX7" fmla="*/ 288343 w 533741"/>
                    <a:gd name="connsiteY7" fmla="*/ 714724 h 714723"/>
                    <a:gd name="connsiteX8" fmla="*/ 205521 w 533741"/>
                    <a:gd name="connsiteY8" fmla="*/ 699386 h 714723"/>
                    <a:gd name="connsiteX9" fmla="*/ 128834 w 533741"/>
                    <a:gd name="connsiteY9" fmla="*/ 647239 h 714723"/>
                    <a:gd name="connsiteX10" fmla="*/ 128834 w 533741"/>
                    <a:gd name="connsiteY10" fmla="*/ 705521 h 714723"/>
                    <a:gd name="connsiteX11" fmla="*/ 0 w 533741"/>
                    <a:gd name="connsiteY11" fmla="*/ 705521 h 714723"/>
                    <a:gd name="connsiteX12" fmla="*/ 0 w 533741"/>
                    <a:gd name="connsiteY12" fmla="*/ 0 h 714723"/>
                    <a:gd name="connsiteX13" fmla="*/ 128834 w 533741"/>
                    <a:gd name="connsiteY13" fmla="*/ 0 h 714723"/>
                    <a:gd name="connsiteX14" fmla="*/ 128834 w 533741"/>
                    <a:gd name="connsiteY14" fmla="*/ 0 h 714723"/>
                    <a:gd name="connsiteX15" fmla="*/ 128834 w 533741"/>
                    <a:gd name="connsiteY15" fmla="*/ 0 h 714723"/>
                    <a:gd name="connsiteX16" fmla="*/ 263803 w 533741"/>
                    <a:gd name="connsiteY16" fmla="*/ 300613 h 714723"/>
                    <a:gd name="connsiteX17" fmla="*/ 162576 w 533741"/>
                    <a:gd name="connsiteY17" fmla="*/ 343558 h 714723"/>
                    <a:gd name="connsiteX18" fmla="*/ 122700 w 533741"/>
                    <a:gd name="connsiteY18" fmla="*/ 450920 h 714723"/>
                    <a:gd name="connsiteX19" fmla="*/ 162576 w 533741"/>
                    <a:gd name="connsiteY19" fmla="*/ 561349 h 714723"/>
                    <a:gd name="connsiteX20" fmla="*/ 263803 w 533741"/>
                    <a:gd name="connsiteY20" fmla="*/ 604294 h 714723"/>
                    <a:gd name="connsiteX21" fmla="*/ 361963 w 533741"/>
                    <a:gd name="connsiteY21" fmla="*/ 561349 h 714723"/>
                    <a:gd name="connsiteX22" fmla="*/ 401840 w 533741"/>
                    <a:gd name="connsiteY22" fmla="*/ 453988 h 714723"/>
                    <a:gd name="connsiteX23" fmla="*/ 361963 w 533741"/>
                    <a:gd name="connsiteY23" fmla="*/ 346626 h 714723"/>
                    <a:gd name="connsiteX24" fmla="*/ 263803 w 533741"/>
                    <a:gd name="connsiteY24" fmla="*/ 300613 h 714723"/>
                    <a:gd name="connsiteX25" fmla="*/ 263803 w 533741"/>
                    <a:gd name="connsiteY25" fmla="*/ 300613 h 714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33741" h="714723">
                      <a:moveTo>
                        <a:pt x="128834" y="0"/>
                      </a:moveTo>
                      <a:lnTo>
                        <a:pt x="128834" y="251534"/>
                      </a:lnTo>
                      <a:cubicBezTo>
                        <a:pt x="150307" y="230061"/>
                        <a:pt x="177914" y="211656"/>
                        <a:pt x="205521" y="199386"/>
                      </a:cubicBezTo>
                      <a:cubicBezTo>
                        <a:pt x="233129" y="187117"/>
                        <a:pt x="260736" y="180982"/>
                        <a:pt x="291411" y="180982"/>
                      </a:cubicBezTo>
                      <a:cubicBezTo>
                        <a:pt x="358895" y="180982"/>
                        <a:pt x="414110" y="205521"/>
                        <a:pt x="463190" y="254601"/>
                      </a:cubicBezTo>
                      <a:cubicBezTo>
                        <a:pt x="509202" y="303681"/>
                        <a:pt x="533742" y="368098"/>
                        <a:pt x="533742" y="447853"/>
                      </a:cubicBezTo>
                      <a:cubicBezTo>
                        <a:pt x="533742" y="521472"/>
                        <a:pt x="509202" y="585889"/>
                        <a:pt x="460122" y="638037"/>
                      </a:cubicBezTo>
                      <a:cubicBezTo>
                        <a:pt x="411043" y="690184"/>
                        <a:pt x="352761" y="714724"/>
                        <a:pt x="288343" y="714724"/>
                      </a:cubicBezTo>
                      <a:cubicBezTo>
                        <a:pt x="260736" y="714724"/>
                        <a:pt x="233129" y="708589"/>
                        <a:pt x="205521" y="699386"/>
                      </a:cubicBezTo>
                      <a:cubicBezTo>
                        <a:pt x="180981" y="687116"/>
                        <a:pt x="156442" y="671779"/>
                        <a:pt x="128834" y="647239"/>
                      </a:cubicBezTo>
                      <a:lnTo>
                        <a:pt x="128834" y="705521"/>
                      </a:lnTo>
                      <a:lnTo>
                        <a:pt x="0" y="705521"/>
                      </a:lnTo>
                      <a:lnTo>
                        <a:pt x="0" y="0"/>
                      </a:lnTo>
                      <a:lnTo>
                        <a:pt x="128834" y="0"/>
                      </a:lnTo>
                      <a:lnTo>
                        <a:pt x="128834" y="0"/>
                      </a:lnTo>
                      <a:lnTo>
                        <a:pt x="128834" y="0"/>
                      </a:lnTo>
                      <a:close/>
                      <a:moveTo>
                        <a:pt x="263803" y="300613"/>
                      </a:moveTo>
                      <a:cubicBezTo>
                        <a:pt x="223926" y="300613"/>
                        <a:pt x="190184" y="315951"/>
                        <a:pt x="162576" y="343558"/>
                      </a:cubicBezTo>
                      <a:cubicBezTo>
                        <a:pt x="134969" y="371166"/>
                        <a:pt x="122700" y="407975"/>
                        <a:pt x="122700" y="450920"/>
                      </a:cubicBezTo>
                      <a:cubicBezTo>
                        <a:pt x="122700" y="496932"/>
                        <a:pt x="134969" y="533742"/>
                        <a:pt x="162576" y="561349"/>
                      </a:cubicBezTo>
                      <a:cubicBezTo>
                        <a:pt x="190184" y="588957"/>
                        <a:pt x="220859" y="604294"/>
                        <a:pt x="263803" y="604294"/>
                      </a:cubicBezTo>
                      <a:cubicBezTo>
                        <a:pt x="303681" y="604294"/>
                        <a:pt x="337423" y="588957"/>
                        <a:pt x="361963" y="561349"/>
                      </a:cubicBezTo>
                      <a:cubicBezTo>
                        <a:pt x="389570" y="533742"/>
                        <a:pt x="401840" y="496932"/>
                        <a:pt x="401840" y="453988"/>
                      </a:cubicBezTo>
                      <a:cubicBezTo>
                        <a:pt x="401840" y="411043"/>
                        <a:pt x="389570" y="374233"/>
                        <a:pt x="361963" y="346626"/>
                      </a:cubicBezTo>
                      <a:cubicBezTo>
                        <a:pt x="337423" y="312883"/>
                        <a:pt x="303681" y="300613"/>
                        <a:pt x="263803" y="300613"/>
                      </a:cubicBezTo>
                      <a:lnTo>
                        <a:pt x="263803" y="3006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bre: forma 40">
                  <a:extLst>
                    <a:ext uri="{FF2B5EF4-FFF2-40B4-BE49-F238E27FC236}">
                      <a16:creationId xmlns:a16="http://schemas.microsoft.com/office/drawing/2014/main" id="{BF52DBE5-5555-40FE-A683-178A5A329E07}"/>
                    </a:ext>
                  </a:extLst>
                </p:cNvPr>
                <p:cNvSpPr/>
                <p:nvPr/>
              </p:nvSpPr>
              <p:spPr>
                <a:xfrm>
                  <a:off x="7367470" y="3083908"/>
                  <a:ext cx="128834" cy="702453"/>
                </a:xfrm>
                <a:custGeom>
                  <a:avLst/>
                  <a:gdLst>
                    <a:gd name="connsiteX0" fmla="*/ 0 w 128834"/>
                    <a:gd name="connsiteY0" fmla="*/ 0 h 702453"/>
                    <a:gd name="connsiteX1" fmla="*/ 128834 w 128834"/>
                    <a:gd name="connsiteY1" fmla="*/ 0 h 702453"/>
                    <a:gd name="connsiteX2" fmla="*/ 128834 w 128834"/>
                    <a:gd name="connsiteY2" fmla="*/ 702454 h 702453"/>
                    <a:gd name="connsiteX3" fmla="*/ 0 w 128834"/>
                    <a:gd name="connsiteY3" fmla="*/ 702454 h 702453"/>
                    <a:gd name="connsiteX4" fmla="*/ 0 w 128834"/>
                    <a:gd name="connsiteY4" fmla="*/ 0 h 702453"/>
                    <a:gd name="connsiteX5" fmla="*/ 0 w 128834"/>
                    <a:gd name="connsiteY5" fmla="*/ 0 h 702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834" h="702453">
                      <a:moveTo>
                        <a:pt x="0" y="0"/>
                      </a:moveTo>
                      <a:lnTo>
                        <a:pt x="128834" y="0"/>
                      </a:lnTo>
                      <a:lnTo>
                        <a:pt x="128834" y="702454"/>
                      </a:lnTo>
                      <a:lnTo>
                        <a:pt x="0" y="70245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bre: forma 41">
                  <a:extLst>
                    <a:ext uri="{FF2B5EF4-FFF2-40B4-BE49-F238E27FC236}">
                      <a16:creationId xmlns:a16="http://schemas.microsoft.com/office/drawing/2014/main" id="{AED66061-A0CF-477A-80D6-1E51B736EDF5}"/>
                    </a:ext>
                  </a:extLst>
                </p:cNvPr>
                <p:cNvSpPr/>
                <p:nvPr/>
              </p:nvSpPr>
              <p:spPr>
                <a:xfrm>
                  <a:off x="7579126" y="3068570"/>
                  <a:ext cx="165644" cy="717791"/>
                </a:xfrm>
                <a:custGeom>
                  <a:avLst/>
                  <a:gdLst>
                    <a:gd name="connsiteX0" fmla="*/ 82822 w 165644"/>
                    <a:gd name="connsiteY0" fmla="*/ 0 h 717791"/>
                    <a:gd name="connsiteX1" fmla="*/ 141104 w 165644"/>
                    <a:gd name="connsiteY1" fmla="*/ 24540 h 717791"/>
                    <a:gd name="connsiteX2" fmla="*/ 165644 w 165644"/>
                    <a:gd name="connsiteY2" fmla="*/ 82822 h 717791"/>
                    <a:gd name="connsiteX3" fmla="*/ 141104 w 165644"/>
                    <a:gd name="connsiteY3" fmla="*/ 141104 h 717791"/>
                    <a:gd name="connsiteX4" fmla="*/ 82822 w 165644"/>
                    <a:gd name="connsiteY4" fmla="*/ 165644 h 717791"/>
                    <a:gd name="connsiteX5" fmla="*/ 24540 w 165644"/>
                    <a:gd name="connsiteY5" fmla="*/ 141104 h 717791"/>
                    <a:gd name="connsiteX6" fmla="*/ 0 w 165644"/>
                    <a:gd name="connsiteY6" fmla="*/ 82822 h 717791"/>
                    <a:gd name="connsiteX7" fmla="*/ 24540 w 165644"/>
                    <a:gd name="connsiteY7" fmla="*/ 24540 h 717791"/>
                    <a:gd name="connsiteX8" fmla="*/ 82822 w 165644"/>
                    <a:gd name="connsiteY8" fmla="*/ 0 h 717791"/>
                    <a:gd name="connsiteX9" fmla="*/ 82822 w 165644"/>
                    <a:gd name="connsiteY9" fmla="*/ 0 h 717791"/>
                    <a:gd name="connsiteX10" fmla="*/ 18405 w 165644"/>
                    <a:gd name="connsiteY10" fmla="*/ 208589 h 717791"/>
                    <a:gd name="connsiteX11" fmla="*/ 147239 w 165644"/>
                    <a:gd name="connsiteY11" fmla="*/ 208589 h 717791"/>
                    <a:gd name="connsiteX12" fmla="*/ 147239 w 165644"/>
                    <a:gd name="connsiteY12" fmla="*/ 717791 h 717791"/>
                    <a:gd name="connsiteX13" fmla="*/ 18405 w 165644"/>
                    <a:gd name="connsiteY13" fmla="*/ 717791 h 717791"/>
                    <a:gd name="connsiteX14" fmla="*/ 18405 w 165644"/>
                    <a:gd name="connsiteY14" fmla="*/ 208589 h 717791"/>
                    <a:gd name="connsiteX15" fmla="*/ 18405 w 165644"/>
                    <a:gd name="connsiteY15" fmla="*/ 208589 h 717791"/>
                    <a:gd name="connsiteX16" fmla="*/ 18405 w 165644"/>
                    <a:gd name="connsiteY16" fmla="*/ 208589 h 717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644" h="717791">
                      <a:moveTo>
                        <a:pt x="82822" y="0"/>
                      </a:moveTo>
                      <a:cubicBezTo>
                        <a:pt x="104295" y="0"/>
                        <a:pt x="125767" y="9202"/>
                        <a:pt x="141104" y="24540"/>
                      </a:cubicBezTo>
                      <a:cubicBezTo>
                        <a:pt x="156442" y="39877"/>
                        <a:pt x="165644" y="58282"/>
                        <a:pt x="165644" y="82822"/>
                      </a:cubicBezTo>
                      <a:cubicBezTo>
                        <a:pt x="165644" y="104294"/>
                        <a:pt x="156442" y="125767"/>
                        <a:pt x="141104" y="141104"/>
                      </a:cubicBezTo>
                      <a:cubicBezTo>
                        <a:pt x="125767" y="156442"/>
                        <a:pt x="104295" y="165644"/>
                        <a:pt x="82822" y="165644"/>
                      </a:cubicBezTo>
                      <a:cubicBezTo>
                        <a:pt x="61350" y="165644"/>
                        <a:pt x="39877" y="156442"/>
                        <a:pt x="24540" y="141104"/>
                      </a:cubicBezTo>
                      <a:cubicBezTo>
                        <a:pt x="9203" y="125767"/>
                        <a:pt x="0" y="104294"/>
                        <a:pt x="0" y="82822"/>
                      </a:cubicBezTo>
                      <a:cubicBezTo>
                        <a:pt x="0" y="61350"/>
                        <a:pt x="9203" y="39877"/>
                        <a:pt x="24540" y="24540"/>
                      </a:cubicBezTo>
                      <a:cubicBezTo>
                        <a:pt x="42945" y="9202"/>
                        <a:pt x="61350" y="0"/>
                        <a:pt x="82822" y="0"/>
                      </a:cubicBezTo>
                      <a:lnTo>
                        <a:pt x="82822" y="0"/>
                      </a:lnTo>
                      <a:close/>
                      <a:moveTo>
                        <a:pt x="18405" y="208589"/>
                      </a:moveTo>
                      <a:lnTo>
                        <a:pt x="147239" y="208589"/>
                      </a:lnTo>
                      <a:lnTo>
                        <a:pt x="147239" y="717791"/>
                      </a:lnTo>
                      <a:lnTo>
                        <a:pt x="18405" y="717791"/>
                      </a:lnTo>
                      <a:lnTo>
                        <a:pt x="18405" y="208589"/>
                      </a:lnTo>
                      <a:lnTo>
                        <a:pt x="18405" y="208589"/>
                      </a:lnTo>
                      <a:lnTo>
                        <a:pt x="18405" y="2085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orma libre: forma 42">
                  <a:extLst>
                    <a:ext uri="{FF2B5EF4-FFF2-40B4-BE49-F238E27FC236}">
                      <a16:creationId xmlns:a16="http://schemas.microsoft.com/office/drawing/2014/main" id="{9A5653A0-BD1C-459B-A58C-58517C892253}"/>
                    </a:ext>
                  </a:extLst>
                </p:cNvPr>
                <p:cNvSpPr/>
                <p:nvPr/>
              </p:nvSpPr>
              <p:spPr>
                <a:xfrm>
                  <a:off x="7818390" y="3264889"/>
                  <a:ext cx="527606" cy="530674"/>
                </a:xfrm>
                <a:custGeom>
                  <a:avLst/>
                  <a:gdLst>
                    <a:gd name="connsiteX0" fmla="*/ 527607 w 527606"/>
                    <a:gd name="connsiteY0" fmla="*/ 116564 h 530674"/>
                    <a:gd name="connsiteX1" fmla="*/ 420245 w 527606"/>
                    <a:gd name="connsiteY1" fmla="*/ 174847 h 530674"/>
                    <a:gd name="connsiteX2" fmla="*/ 361963 w 527606"/>
                    <a:gd name="connsiteY2" fmla="*/ 131902 h 530674"/>
                    <a:gd name="connsiteX3" fmla="*/ 291411 w 527606"/>
                    <a:gd name="connsiteY3" fmla="*/ 119632 h 530674"/>
                    <a:gd name="connsiteX4" fmla="*/ 174846 w 527606"/>
                    <a:gd name="connsiteY4" fmla="*/ 162577 h 530674"/>
                    <a:gd name="connsiteX5" fmla="*/ 128834 w 527606"/>
                    <a:gd name="connsiteY5" fmla="*/ 269939 h 530674"/>
                    <a:gd name="connsiteX6" fmla="*/ 171779 w 527606"/>
                    <a:gd name="connsiteY6" fmla="*/ 374233 h 530674"/>
                    <a:gd name="connsiteX7" fmla="*/ 285276 w 527606"/>
                    <a:gd name="connsiteY7" fmla="*/ 417178 h 530674"/>
                    <a:gd name="connsiteX8" fmla="*/ 420245 w 527606"/>
                    <a:gd name="connsiteY8" fmla="*/ 358896 h 530674"/>
                    <a:gd name="connsiteX9" fmla="*/ 521472 w 527606"/>
                    <a:gd name="connsiteY9" fmla="*/ 426380 h 530674"/>
                    <a:gd name="connsiteX10" fmla="*/ 288344 w 527606"/>
                    <a:gd name="connsiteY10" fmla="*/ 530675 h 530674"/>
                    <a:gd name="connsiteX11" fmla="*/ 76687 w 527606"/>
                    <a:gd name="connsiteY11" fmla="*/ 450920 h 530674"/>
                    <a:gd name="connsiteX12" fmla="*/ 0 w 527606"/>
                    <a:gd name="connsiteY12" fmla="*/ 266871 h 530674"/>
                    <a:gd name="connsiteX13" fmla="*/ 36810 w 527606"/>
                    <a:gd name="connsiteY13" fmla="*/ 131902 h 530674"/>
                    <a:gd name="connsiteX14" fmla="*/ 141104 w 527606"/>
                    <a:gd name="connsiteY14" fmla="*/ 33742 h 530674"/>
                    <a:gd name="connsiteX15" fmla="*/ 288344 w 527606"/>
                    <a:gd name="connsiteY15" fmla="*/ 0 h 530674"/>
                    <a:gd name="connsiteX16" fmla="*/ 426380 w 527606"/>
                    <a:gd name="connsiteY16" fmla="*/ 30675 h 530674"/>
                    <a:gd name="connsiteX17" fmla="*/ 527607 w 527606"/>
                    <a:gd name="connsiteY17" fmla="*/ 116564 h 530674"/>
                    <a:gd name="connsiteX18" fmla="*/ 527607 w 527606"/>
                    <a:gd name="connsiteY18" fmla="*/ 116564 h 530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27606" h="530674">
                      <a:moveTo>
                        <a:pt x="527607" y="116564"/>
                      </a:moveTo>
                      <a:lnTo>
                        <a:pt x="420245" y="174847"/>
                      </a:lnTo>
                      <a:cubicBezTo>
                        <a:pt x="401840" y="153374"/>
                        <a:pt x="380368" y="141104"/>
                        <a:pt x="361963" y="131902"/>
                      </a:cubicBezTo>
                      <a:cubicBezTo>
                        <a:pt x="343558" y="122699"/>
                        <a:pt x="319018" y="119632"/>
                        <a:pt x="291411" y="119632"/>
                      </a:cubicBezTo>
                      <a:cubicBezTo>
                        <a:pt x="242331" y="119632"/>
                        <a:pt x="205521" y="134969"/>
                        <a:pt x="174846" y="162577"/>
                      </a:cubicBezTo>
                      <a:cubicBezTo>
                        <a:pt x="147239" y="190184"/>
                        <a:pt x="128834" y="226994"/>
                        <a:pt x="128834" y="269939"/>
                      </a:cubicBezTo>
                      <a:cubicBezTo>
                        <a:pt x="128834" y="312883"/>
                        <a:pt x="144172" y="349693"/>
                        <a:pt x="171779" y="374233"/>
                      </a:cubicBezTo>
                      <a:cubicBezTo>
                        <a:pt x="199386" y="398773"/>
                        <a:pt x="239264" y="417178"/>
                        <a:pt x="285276" y="417178"/>
                      </a:cubicBezTo>
                      <a:cubicBezTo>
                        <a:pt x="343558" y="417178"/>
                        <a:pt x="386503" y="398773"/>
                        <a:pt x="420245" y="358896"/>
                      </a:cubicBezTo>
                      <a:lnTo>
                        <a:pt x="521472" y="426380"/>
                      </a:lnTo>
                      <a:cubicBezTo>
                        <a:pt x="466257" y="496932"/>
                        <a:pt x="389570" y="530675"/>
                        <a:pt x="288344" y="530675"/>
                      </a:cubicBezTo>
                      <a:cubicBezTo>
                        <a:pt x="199386" y="530675"/>
                        <a:pt x="125767" y="503067"/>
                        <a:pt x="76687" y="450920"/>
                      </a:cubicBezTo>
                      <a:cubicBezTo>
                        <a:pt x="24540" y="398773"/>
                        <a:pt x="0" y="337423"/>
                        <a:pt x="0" y="266871"/>
                      </a:cubicBezTo>
                      <a:cubicBezTo>
                        <a:pt x="0" y="217791"/>
                        <a:pt x="12270" y="171779"/>
                        <a:pt x="36810" y="131902"/>
                      </a:cubicBezTo>
                      <a:cubicBezTo>
                        <a:pt x="61350" y="88957"/>
                        <a:pt x="95092" y="58282"/>
                        <a:pt x="141104" y="33742"/>
                      </a:cubicBezTo>
                      <a:cubicBezTo>
                        <a:pt x="187117" y="9202"/>
                        <a:pt x="233129" y="0"/>
                        <a:pt x="288344" y="0"/>
                      </a:cubicBezTo>
                      <a:cubicBezTo>
                        <a:pt x="340491" y="0"/>
                        <a:pt x="386503" y="9202"/>
                        <a:pt x="426380" y="30675"/>
                      </a:cubicBezTo>
                      <a:cubicBezTo>
                        <a:pt x="469325" y="49080"/>
                        <a:pt x="500000" y="79755"/>
                        <a:pt x="527607" y="116564"/>
                      </a:cubicBezTo>
                      <a:lnTo>
                        <a:pt x="527607" y="1165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orma libre: forma 43">
                  <a:extLst>
                    <a:ext uri="{FF2B5EF4-FFF2-40B4-BE49-F238E27FC236}">
                      <a16:creationId xmlns:a16="http://schemas.microsoft.com/office/drawing/2014/main" id="{FD5B6F5E-441D-47FF-90B7-111DE81F332D}"/>
                    </a:ext>
                  </a:extLst>
                </p:cNvPr>
                <p:cNvSpPr/>
                <p:nvPr/>
              </p:nvSpPr>
              <p:spPr>
                <a:xfrm>
                  <a:off x="8434954" y="3264889"/>
                  <a:ext cx="533741" cy="533742"/>
                </a:xfrm>
                <a:custGeom>
                  <a:avLst/>
                  <a:gdLst>
                    <a:gd name="connsiteX0" fmla="*/ 404907 w 533741"/>
                    <a:gd name="connsiteY0" fmla="*/ 12270 h 533742"/>
                    <a:gd name="connsiteX1" fmla="*/ 533742 w 533741"/>
                    <a:gd name="connsiteY1" fmla="*/ 12270 h 533742"/>
                    <a:gd name="connsiteX2" fmla="*/ 533742 w 533741"/>
                    <a:gd name="connsiteY2" fmla="*/ 521472 h 533742"/>
                    <a:gd name="connsiteX3" fmla="*/ 404907 w 533741"/>
                    <a:gd name="connsiteY3" fmla="*/ 521472 h 533742"/>
                    <a:gd name="connsiteX4" fmla="*/ 404907 w 533741"/>
                    <a:gd name="connsiteY4" fmla="*/ 466257 h 533742"/>
                    <a:gd name="connsiteX5" fmla="*/ 328220 w 533741"/>
                    <a:gd name="connsiteY5" fmla="*/ 518405 h 533742"/>
                    <a:gd name="connsiteX6" fmla="*/ 245399 w 533741"/>
                    <a:gd name="connsiteY6" fmla="*/ 533742 h 533742"/>
                    <a:gd name="connsiteX7" fmla="*/ 73619 w 533741"/>
                    <a:gd name="connsiteY7" fmla="*/ 457055 h 533742"/>
                    <a:gd name="connsiteX8" fmla="*/ 0 w 533741"/>
                    <a:gd name="connsiteY8" fmla="*/ 266871 h 533742"/>
                    <a:gd name="connsiteX9" fmla="*/ 70552 w 533741"/>
                    <a:gd name="connsiteY9" fmla="*/ 73620 h 533742"/>
                    <a:gd name="connsiteX10" fmla="*/ 242331 w 533741"/>
                    <a:gd name="connsiteY10" fmla="*/ 0 h 533742"/>
                    <a:gd name="connsiteX11" fmla="*/ 328220 w 533741"/>
                    <a:gd name="connsiteY11" fmla="*/ 18405 h 533742"/>
                    <a:gd name="connsiteX12" fmla="*/ 401840 w 533741"/>
                    <a:gd name="connsiteY12" fmla="*/ 70552 h 533742"/>
                    <a:gd name="connsiteX13" fmla="*/ 404907 w 533741"/>
                    <a:gd name="connsiteY13" fmla="*/ 12270 h 533742"/>
                    <a:gd name="connsiteX14" fmla="*/ 404907 w 533741"/>
                    <a:gd name="connsiteY14" fmla="*/ 12270 h 533742"/>
                    <a:gd name="connsiteX15" fmla="*/ 404907 w 533741"/>
                    <a:gd name="connsiteY15" fmla="*/ 12270 h 533742"/>
                    <a:gd name="connsiteX16" fmla="*/ 269938 w 533741"/>
                    <a:gd name="connsiteY16" fmla="*/ 119632 h 533742"/>
                    <a:gd name="connsiteX17" fmla="*/ 171779 w 533741"/>
                    <a:gd name="connsiteY17" fmla="*/ 162577 h 533742"/>
                    <a:gd name="connsiteX18" fmla="*/ 131902 w 533741"/>
                    <a:gd name="connsiteY18" fmla="*/ 269939 h 533742"/>
                    <a:gd name="connsiteX19" fmla="*/ 171779 w 533741"/>
                    <a:gd name="connsiteY19" fmla="*/ 377301 h 533742"/>
                    <a:gd name="connsiteX20" fmla="*/ 269938 w 533741"/>
                    <a:gd name="connsiteY20" fmla="*/ 420245 h 533742"/>
                    <a:gd name="connsiteX21" fmla="*/ 371165 w 533741"/>
                    <a:gd name="connsiteY21" fmla="*/ 377301 h 533742"/>
                    <a:gd name="connsiteX22" fmla="*/ 411042 w 533741"/>
                    <a:gd name="connsiteY22" fmla="*/ 266871 h 533742"/>
                    <a:gd name="connsiteX23" fmla="*/ 371165 w 533741"/>
                    <a:gd name="connsiteY23" fmla="*/ 159509 h 533742"/>
                    <a:gd name="connsiteX24" fmla="*/ 269938 w 533741"/>
                    <a:gd name="connsiteY24" fmla="*/ 119632 h 533742"/>
                    <a:gd name="connsiteX25" fmla="*/ 269938 w 533741"/>
                    <a:gd name="connsiteY25" fmla="*/ 119632 h 533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33741" h="533742">
                      <a:moveTo>
                        <a:pt x="404907" y="12270"/>
                      </a:moveTo>
                      <a:lnTo>
                        <a:pt x="533742" y="12270"/>
                      </a:lnTo>
                      <a:lnTo>
                        <a:pt x="533742" y="521472"/>
                      </a:lnTo>
                      <a:lnTo>
                        <a:pt x="404907" y="521472"/>
                      </a:lnTo>
                      <a:lnTo>
                        <a:pt x="404907" y="466257"/>
                      </a:lnTo>
                      <a:cubicBezTo>
                        <a:pt x="380368" y="490797"/>
                        <a:pt x="355828" y="506135"/>
                        <a:pt x="328220" y="518405"/>
                      </a:cubicBezTo>
                      <a:cubicBezTo>
                        <a:pt x="303681" y="530675"/>
                        <a:pt x="276073" y="533742"/>
                        <a:pt x="245399" y="533742"/>
                      </a:cubicBezTo>
                      <a:cubicBezTo>
                        <a:pt x="177914" y="533742"/>
                        <a:pt x="122699" y="509202"/>
                        <a:pt x="73619" y="457055"/>
                      </a:cubicBezTo>
                      <a:cubicBezTo>
                        <a:pt x="24540" y="404908"/>
                        <a:pt x="0" y="343558"/>
                        <a:pt x="0" y="266871"/>
                      </a:cubicBezTo>
                      <a:cubicBezTo>
                        <a:pt x="0" y="187117"/>
                        <a:pt x="21472" y="125767"/>
                        <a:pt x="70552" y="73620"/>
                      </a:cubicBezTo>
                      <a:cubicBezTo>
                        <a:pt x="116564" y="24540"/>
                        <a:pt x="174846" y="0"/>
                        <a:pt x="242331" y="0"/>
                      </a:cubicBezTo>
                      <a:cubicBezTo>
                        <a:pt x="273006" y="0"/>
                        <a:pt x="300613" y="6135"/>
                        <a:pt x="328220" y="18405"/>
                      </a:cubicBezTo>
                      <a:cubicBezTo>
                        <a:pt x="355828" y="30675"/>
                        <a:pt x="380368" y="46012"/>
                        <a:pt x="401840" y="70552"/>
                      </a:cubicBezTo>
                      <a:lnTo>
                        <a:pt x="404907" y="12270"/>
                      </a:lnTo>
                      <a:lnTo>
                        <a:pt x="404907" y="12270"/>
                      </a:lnTo>
                      <a:lnTo>
                        <a:pt x="404907" y="12270"/>
                      </a:lnTo>
                      <a:close/>
                      <a:moveTo>
                        <a:pt x="269938" y="119632"/>
                      </a:moveTo>
                      <a:cubicBezTo>
                        <a:pt x="230061" y="119632"/>
                        <a:pt x="196319" y="134969"/>
                        <a:pt x="171779" y="162577"/>
                      </a:cubicBezTo>
                      <a:cubicBezTo>
                        <a:pt x="147239" y="190184"/>
                        <a:pt x="131902" y="226994"/>
                        <a:pt x="131902" y="269939"/>
                      </a:cubicBezTo>
                      <a:cubicBezTo>
                        <a:pt x="131902" y="312883"/>
                        <a:pt x="144172" y="349693"/>
                        <a:pt x="171779" y="377301"/>
                      </a:cubicBezTo>
                      <a:cubicBezTo>
                        <a:pt x="199386" y="404908"/>
                        <a:pt x="230061" y="420245"/>
                        <a:pt x="269938" y="420245"/>
                      </a:cubicBezTo>
                      <a:cubicBezTo>
                        <a:pt x="309815" y="420245"/>
                        <a:pt x="343558" y="404908"/>
                        <a:pt x="371165" y="377301"/>
                      </a:cubicBezTo>
                      <a:cubicBezTo>
                        <a:pt x="395705" y="349693"/>
                        <a:pt x="411042" y="312883"/>
                        <a:pt x="411042" y="266871"/>
                      </a:cubicBezTo>
                      <a:cubicBezTo>
                        <a:pt x="411042" y="220859"/>
                        <a:pt x="398773" y="187117"/>
                        <a:pt x="371165" y="159509"/>
                      </a:cubicBezTo>
                      <a:cubicBezTo>
                        <a:pt x="343558" y="131902"/>
                        <a:pt x="309815" y="119632"/>
                        <a:pt x="269938" y="119632"/>
                      </a:cubicBezTo>
                      <a:lnTo>
                        <a:pt x="269938" y="119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orma libre: forma 44">
                  <a:extLst>
                    <a:ext uri="{FF2B5EF4-FFF2-40B4-BE49-F238E27FC236}">
                      <a16:creationId xmlns:a16="http://schemas.microsoft.com/office/drawing/2014/main" id="{BC109818-928C-48C7-98C4-FF591B2B9866}"/>
                    </a:ext>
                  </a:extLst>
                </p:cNvPr>
                <p:cNvSpPr/>
                <p:nvPr/>
              </p:nvSpPr>
              <p:spPr>
                <a:xfrm>
                  <a:off x="3140481" y="3271024"/>
                  <a:ext cx="128834" cy="515337"/>
                </a:xfrm>
                <a:custGeom>
                  <a:avLst/>
                  <a:gdLst>
                    <a:gd name="connsiteX0" fmla="*/ 0 w 128834"/>
                    <a:gd name="connsiteY0" fmla="*/ 0 h 515337"/>
                    <a:gd name="connsiteX1" fmla="*/ 128834 w 128834"/>
                    <a:gd name="connsiteY1" fmla="*/ 0 h 515337"/>
                    <a:gd name="connsiteX2" fmla="*/ 128834 w 128834"/>
                    <a:gd name="connsiteY2" fmla="*/ 515337 h 515337"/>
                    <a:gd name="connsiteX3" fmla="*/ 0 w 128834"/>
                    <a:gd name="connsiteY3" fmla="*/ 515337 h 515337"/>
                    <a:gd name="connsiteX4" fmla="*/ 0 w 128834"/>
                    <a:gd name="connsiteY4" fmla="*/ 0 h 515337"/>
                    <a:gd name="connsiteX5" fmla="*/ 0 w 128834"/>
                    <a:gd name="connsiteY5" fmla="*/ 0 h 51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834" h="515337">
                      <a:moveTo>
                        <a:pt x="0" y="0"/>
                      </a:moveTo>
                      <a:lnTo>
                        <a:pt x="128834" y="0"/>
                      </a:lnTo>
                      <a:lnTo>
                        <a:pt x="128834" y="515337"/>
                      </a:lnTo>
                      <a:lnTo>
                        <a:pt x="0" y="5153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 w="306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4FFBF5C5-5D39-4AA4-8AF2-731E65F618E5}"/>
                  </a:ext>
                </a:extLst>
              </p:cNvPr>
              <p:cNvSpPr txBox="1"/>
              <p:nvPr/>
            </p:nvSpPr>
            <p:spPr>
              <a:xfrm>
                <a:off x="4485401" y="2078293"/>
                <a:ext cx="31502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Plataforma</a:t>
                </a:r>
                <a:endParaRPr kumimoji="0" lang="es-E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4_Soluciones Tecnológicas</a:t>
            </a:r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DF8F0E11-ABDB-4CDC-92FF-B96C2E9808E6}"/>
              </a:ext>
            </a:extLst>
          </p:cNvPr>
          <p:cNvSpPr/>
          <p:nvPr/>
        </p:nvSpPr>
        <p:spPr>
          <a:xfrm>
            <a:off x="3011647" y="2746485"/>
            <a:ext cx="223926" cy="407975"/>
          </a:xfrm>
          <a:custGeom>
            <a:avLst/>
            <a:gdLst>
              <a:gd name="connsiteX0" fmla="*/ 46012 w 223926"/>
              <a:gd name="connsiteY0" fmla="*/ 0 h 407975"/>
              <a:gd name="connsiteX1" fmla="*/ 223926 w 223926"/>
              <a:gd name="connsiteY1" fmla="*/ 257669 h 407975"/>
              <a:gd name="connsiteX2" fmla="*/ 177914 w 223926"/>
              <a:gd name="connsiteY2" fmla="*/ 407975 h 407975"/>
              <a:gd name="connsiteX3" fmla="*/ 0 w 223926"/>
              <a:gd name="connsiteY3" fmla="*/ 150307 h 407975"/>
              <a:gd name="connsiteX4" fmla="*/ 46012 w 223926"/>
              <a:gd name="connsiteY4" fmla="*/ 0 h 407975"/>
              <a:gd name="connsiteX5" fmla="*/ 46012 w 223926"/>
              <a:gd name="connsiteY5" fmla="*/ 0 h 4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26" h="407975">
                <a:moveTo>
                  <a:pt x="46012" y="0"/>
                </a:moveTo>
                <a:cubicBezTo>
                  <a:pt x="150307" y="39877"/>
                  <a:pt x="223926" y="141104"/>
                  <a:pt x="223926" y="257669"/>
                </a:cubicBezTo>
                <a:cubicBezTo>
                  <a:pt x="223926" y="312883"/>
                  <a:pt x="205521" y="365031"/>
                  <a:pt x="177914" y="407975"/>
                </a:cubicBezTo>
                <a:cubicBezTo>
                  <a:pt x="73620" y="368098"/>
                  <a:pt x="0" y="266871"/>
                  <a:pt x="0" y="150307"/>
                </a:cubicBezTo>
                <a:cubicBezTo>
                  <a:pt x="3067" y="95092"/>
                  <a:pt x="18405" y="42945"/>
                  <a:pt x="46012" y="0"/>
                </a:cubicBezTo>
                <a:lnTo>
                  <a:pt x="46012" y="0"/>
                </a:lnTo>
                <a:close/>
              </a:path>
            </a:pathLst>
          </a:custGeom>
          <a:solidFill>
            <a:srgbClr val="9DC1C9"/>
          </a:solidFill>
          <a:ln w="3065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9E5E50BE-2395-4DF3-A86E-F422AB4109B3}"/>
              </a:ext>
            </a:extLst>
          </p:cNvPr>
          <p:cNvSpPr/>
          <p:nvPr/>
        </p:nvSpPr>
        <p:spPr>
          <a:xfrm>
            <a:off x="3039254" y="2952006"/>
            <a:ext cx="429447" cy="220963"/>
          </a:xfrm>
          <a:custGeom>
            <a:avLst/>
            <a:gdLst>
              <a:gd name="connsiteX0" fmla="*/ 0 w 429447"/>
              <a:gd name="connsiteY0" fmla="*/ 61350 h 220963"/>
              <a:gd name="connsiteX1" fmla="*/ 174846 w 429447"/>
              <a:gd name="connsiteY1" fmla="*/ 0 h 220963"/>
              <a:gd name="connsiteX2" fmla="*/ 429447 w 429447"/>
              <a:gd name="connsiteY2" fmla="*/ 159509 h 220963"/>
              <a:gd name="connsiteX3" fmla="*/ 254601 w 429447"/>
              <a:gd name="connsiteY3" fmla="*/ 220859 h 220963"/>
              <a:gd name="connsiteX4" fmla="*/ 0 w 429447"/>
              <a:gd name="connsiteY4" fmla="*/ 61350 h 220963"/>
              <a:gd name="connsiteX5" fmla="*/ 0 w 429447"/>
              <a:gd name="connsiteY5" fmla="*/ 61350 h 22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47" h="220963">
                <a:moveTo>
                  <a:pt x="0" y="61350"/>
                </a:moveTo>
                <a:cubicBezTo>
                  <a:pt x="49080" y="24540"/>
                  <a:pt x="110429" y="0"/>
                  <a:pt x="174846" y="0"/>
                </a:cubicBezTo>
                <a:cubicBezTo>
                  <a:pt x="288343" y="0"/>
                  <a:pt x="383435" y="64417"/>
                  <a:pt x="429447" y="159509"/>
                </a:cubicBezTo>
                <a:cubicBezTo>
                  <a:pt x="380368" y="196319"/>
                  <a:pt x="319018" y="220859"/>
                  <a:pt x="254601" y="220859"/>
                </a:cubicBezTo>
                <a:cubicBezTo>
                  <a:pt x="141104" y="223926"/>
                  <a:pt x="42945" y="159509"/>
                  <a:pt x="0" y="61350"/>
                </a:cubicBezTo>
                <a:lnTo>
                  <a:pt x="0" y="61350"/>
                </a:lnTo>
                <a:close/>
              </a:path>
            </a:pathLst>
          </a:custGeom>
          <a:solidFill>
            <a:srgbClr val="151B32"/>
          </a:solidFill>
          <a:ln w="3065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orma libre: forma 93">
            <a:extLst>
              <a:ext uri="{FF2B5EF4-FFF2-40B4-BE49-F238E27FC236}">
                <a16:creationId xmlns:a16="http://schemas.microsoft.com/office/drawing/2014/main" id="{049036FF-3FA5-4D75-B568-0968BD5D9981}"/>
              </a:ext>
            </a:extLst>
          </p:cNvPr>
          <p:cNvSpPr/>
          <p:nvPr/>
        </p:nvSpPr>
        <p:spPr>
          <a:xfrm>
            <a:off x="2934960" y="2955073"/>
            <a:ext cx="303680" cy="325153"/>
          </a:xfrm>
          <a:custGeom>
            <a:avLst/>
            <a:gdLst>
              <a:gd name="connsiteX0" fmla="*/ 0 w 303680"/>
              <a:gd name="connsiteY0" fmla="*/ 276074 h 325153"/>
              <a:gd name="connsiteX1" fmla="*/ 279141 w 303680"/>
              <a:gd name="connsiteY1" fmla="*/ 0 h 325153"/>
              <a:gd name="connsiteX2" fmla="*/ 297546 w 303680"/>
              <a:gd name="connsiteY2" fmla="*/ 0 h 325153"/>
              <a:gd name="connsiteX3" fmla="*/ 303681 w 303680"/>
              <a:gd name="connsiteY3" fmla="*/ 49080 h 325153"/>
              <a:gd name="connsiteX4" fmla="*/ 24540 w 303680"/>
              <a:gd name="connsiteY4" fmla="*/ 325153 h 325153"/>
              <a:gd name="connsiteX5" fmla="*/ 6135 w 303680"/>
              <a:gd name="connsiteY5" fmla="*/ 325153 h 325153"/>
              <a:gd name="connsiteX6" fmla="*/ 0 w 303680"/>
              <a:gd name="connsiteY6" fmla="*/ 276074 h 325153"/>
              <a:gd name="connsiteX7" fmla="*/ 0 w 303680"/>
              <a:gd name="connsiteY7" fmla="*/ 276074 h 32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80" h="325153">
                <a:moveTo>
                  <a:pt x="0" y="276074"/>
                </a:moveTo>
                <a:cubicBezTo>
                  <a:pt x="0" y="125767"/>
                  <a:pt x="125767" y="0"/>
                  <a:pt x="279141" y="0"/>
                </a:cubicBezTo>
                <a:cubicBezTo>
                  <a:pt x="285276" y="0"/>
                  <a:pt x="291411" y="0"/>
                  <a:pt x="297546" y="0"/>
                </a:cubicBezTo>
                <a:cubicBezTo>
                  <a:pt x="300613" y="15337"/>
                  <a:pt x="303681" y="30675"/>
                  <a:pt x="303681" y="49080"/>
                </a:cubicBezTo>
                <a:cubicBezTo>
                  <a:pt x="303681" y="202454"/>
                  <a:pt x="177914" y="325153"/>
                  <a:pt x="24540" y="325153"/>
                </a:cubicBezTo>
                <a:cubicBezTo>
                  <a:pt x="18405" y="325153"/>
                  <a:pt x="12270" y="325153"/>
                  <a:pt x="6135" y="325153"/>
                </a:cubicBezTo>
                <a:cubicBezTo>
                  <a:pt x="3067" y="309816"/>
                  <a:pt x="0" y="291411"/>
                  <a:pt x="0" y="276074"/>
                </a:cubicBezTo>
                <a:lnTo>
                  <a:pt x="0" y="276074"/>
                </a:lnTo>
                <a:close/>
              </a:path>
            </a:pathLst>
          </a:custGeom>
          <a:solidFill>
            <a:srgbClr val="F49A39"/>
          </a:solidFill>
          <a:ln w="3065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orma libre: forma 94">
            <a:extLst>
              <a:ext uri="{FF2B5EF4-FFF2-40B4-BE49-F238E27FC236}">
                <a16:creationId xmlns:a16="http://schemas.microsoft.com/office/drawing/2014/main" id="{AC403196-AF1B-4492-AEE7-4E90617E6367}"/>
              </a:ext>
            </a:extLst>
          </p:cNvPr>
          <p:cNvSpPr/>
          <p:nvPr/>
        </p:nvSpPr>
        <p:spPr>
          <a:xfrm>
            <a:off x="3042321" y="2952006"/>
            <a:ext cx="196318" cy="202453"/>
          </a:xfrm>
          <a:custGeom>
            <a:avLst/>
            <a:gdLst>
              <a:gd name="connsiteX0" fmla="*/ 190184 w 196318"/>
              <a:gd name="connsiteY0" fmla="*/ 3067 h 202453"/>
              <a:gd name="connsiteX1" fmla="*/ 196319 w 196318"/>
              <a:gd name="connsiteY1" fmla="*/ 52147 h 202453"/>
              <a:gd name="connsiteX2" fmla="*/ 150307 w 196318"/>
              <a:gd name="connsiteY2" fmla="*/ 202454 h 202453"/>
              <a:gd name="connsiteX3" fmla="*/ 0 w 196318"/>
              <a:gd name="connsiteY3" fmla="*/ 61350 h 202453"/>
              <a:gd name="connsiteX4" fmla="*/ 174846 w 196318"/>
              <a:gd name="connsiteY4" fmla="*/ 0 h 202453"/>
              <a:gd name="connsiteX5" fmla="*/ 190184 w 196318"/>
              <a:gd name="connsiteY5" fmla="*/ 3067 h 202453"/>
              <a:gd name="connsiteX6" fmla="*/ 190184 w 196318"/>
              <a:gd name="connsiteY6" fmla="*/ 3067 h 20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18" h="202453">
                <a:moveTo>
                  <a:pt x="190184" y="3067"/>
                </a:moveTo>
                <a:cubicBezTo>
                  <a:pt x="193251" y="18405"/>
                  <a:pt x="196319" y="33742"/>
                  <a:pt x="196319" y="52147"/>
                </a:cubicBezTo>
                <a:cubicBezTo>
                  <a:pt x="196319" y="107362"/>
                  <a:pt x="177914" y="159509"/>
                  <a:pt x="150307" y="202454"/>
                </a:cubicBezTo>
                <a:cubicBezTo>
                  <a:pt x="82822" y="177914"/>
                  <a:pt x="30675" y="125767"/>
                  <a:pt x="0" y="61350"/>
                </a:cubicBezTo>
                <a:cubicBezTo>
                  <a:pt x="49080" y="24540"/>
                  <a:pt x="110429" y="0"/>
                  <a:pt x="174846" y="0"/>
                </a:cubicBezTo>
                <a:cubicBezTo>
                  <a:pt x="177914" y="3067"/>
                  <a:pt x="184049" y="3067"/>
                  <a:pt x="190184" y="3067"/>
                </a:cubicBezTo>
                <a:lnTo>
                  <a:pt x="190184" y="3067"/>
                </a:lnTo>
                <a:close/>
              </a:path>
            </a:pathLst>
          </a:custGeom>
          <a:solidFill>
            <a:srgbClr val="224D8A"/>
          </a:solidFill>
          <a:ln w="3065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562347D-68B1-4D1B-80BB-78B8B2B4B7C6}"/>
              </a:ext>
            </a:extLst>
          </p:cNvPr>
          <p:cNvGrpSpPr/>
          <p:nvPr/>
        </p:nvGrpSpPr>
        <p:grpSpPr>
          <a:xfrm>
            <a:off x="3140481" y="2869184"/>
            <a:ext cx="6116558" cy="1242330"/>
            <a:chOff x="3140481" y="2869184"/>
            <a:chExt cx="6116558" cy="1242330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0FC58EF-94B4-454A-81D3-1E4CD4B65FF0}"/>
                </a:ext>
              </a:extLst>
            </p:cNvPr>
            <p:cNvSpPr/>
            <p:nvPr/>
          </p:nvSpPr>
          <p:spPr>
            <a:xfrm>
              <a:off x="3407352" y="3258754"/>
              <a:ext cx="463189" cy="524539"/>
            </a:xfrm>
            <a:custGeom>
              <a:avLst/>
              <a:gdLst>
                <a:gd name="connsiteX0" fmla="*/ 0 w 463189"/>
                <a:gd name="connsiteY0" fmla="*/ 15337 h 524539"/>
                <a:gd name="connsiteX1" fmla="*/ 131902 w 463189"/>
                <a:gd name="connsiteY1" fmla="*/ 15337 h 524539"/>
                <a:gd name="connsiteX2" fmla="*/ 131902 w 463189"/>
                <a:gd name="connsiteY2" fmla="*/ 67485 h 524539"/>
                <a:gd name="connsiteX3" fmla="*/ 211656 w 463189"/>
                <a:gd name="connsiteY3" fmla="*/ 15337 h 524539"/>
                <a:gd name="connsiteX4" fmla="*/ 285276 w 463189"/>
                <a:gd name="connsiteY4" fmla="*/ 0 h 524539"/>
                <a:gd name="connsiteX5" fmla="*/ 417178 w 463189"/>
                <a:gd name="connsiteY5" fmla="*/ 52147 h 524539"/>
                <a:gd name="connsiteX6" fmla="*/ 463190 w 463189"/>
                <a:gd name="connsiteY6" fmla="*/ 187116 h 524539"/>
                <a:gd name="connsiteX7" fmla="*/ 463190 w 463189"/>
                <a:gd name="connsiteY7" fmla="*/ 524540 h 524539"/>
                <a:gd name="connsiteX8" fmla="*/ 334355 w 463189"/>
                <a:gd name="connsiteY8" fmla="*/ 524540 h 524539"/>
                <a:gd name="connsiteX9" fmla="*/ 334355 w 463189"/>
                <a:gd name="connsiteY9" fmla="*/ 300613 h 524539"/>
                <a:gd name="connsiteX10" fmla="*/ 325153 w 463189"/>
                <a:gd name="connsiteY10" fmla="*/ 177914 h 524539"/>
                <a:gd name="connsiteX11" fmla="*/ 297546 w 463189"/>
                <a:gd name="connsiteY11" fmla="*/ 131902 h 524539"/>
                <a:gd name="connsiteX12" fmla="*/ 245399 w 463189"/>
                <a:gd name="connsiteY12" fmla="*/ 116564 h 524539"/>
                <a:gd name="connsiteX13" fmla="*/ 177914 w 463189"/>
                <a:gd name="connsiteY13" fmla="*/ 141104 h 524539"/>
                <a:gd name="connsiteX14" fmla="*/ 138037 w 463189"/>
                <a:gd name="connsiteY14" fmla="*/ 211656 h 524539"/>
                <a:gd name="connsiteX15" fmla="*/ 131902 w 463189"/>
                <a:gd name="connsiteY15" fmla="*/ 315951 h 524539"/>
                <a:gd name="connsiteX16" fmla="*/ 131902 w 463189"/>
                <a:gd name="connsiteY16" fmla="*/ 521472 h 524539"/>
                <a:gd name="connsiteX17" fmla="*/ 0 w 463189"/>
                <a:gd name="connsiteY17" fmla="*/ 521472 h 524539"/>
                <a:gd name="connsiteX18" fmla="*/ 0 w 463189"/>
                <a:gd name="connsiteY18" fmla="*/ 15337 h 524539"/>
                <a:gd name="connsiteX19" fmla="*/ 0 w 463189"/>
                <a:gd name="connsiteY19" fmla="*/ 15337 h 524539"/>
                <a:gd name="connsiteX20" fmla="*/ 0 w 463189"/>
                <a:gd name="connsiteY20" fmla="*/ 15337 h 5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189" h="524539">
                  <a:moveTo>
                    <a:pt x="0" y="15337"/>
                  </a:moveTo>
                  <a:lnTo>
                    <a:pt x="131902" y="15337"/>
                  </a:lnTo>
                  <a:lnTo>
                    <a:pt x="131902" y="67485"/>
                  </a:lnTo>
                  <a:cubicBezTo>
                    <a:pt x="159509" y="42945"/>
                    <a:pt x="187116" y="24540"/>
                    <a:pt x="211656" y="15337"/>
                  </a:cubicBezTo>
                  <a:cubicBezTo>
                    <a:pt x="236196" y="6135"/>
                    <a:pt x="260736" y="0"/>
                    <a:pt x="285276" y="0"/>
                  </a:cubicBezTo>
                  <a:cubicBezTo>
                    <a:pt x="337423" y="0"/>
                    <a:pt x="380368" y="18405"/>
                    <a:pt x="417178" y="52147"/>
                  </a:cubicBezTo>
                  <a:cubicBezTo>
                    <a:pt x="447852" y="82822"/>
                    <a:pt x="463190" y="125767"/>
                    <a:pt x="463190" y="187116"/>
                  </a:cubicBezTo>
                  <a:lnTo>
                    <a:pt x="463190" y="524540"/>
                  </a:lnTo>
                  <a:lnTo>
                    <a:pt x="334355" y="524540"/>
                  </a:lnTo>
                  <a:lnTo>
                    <a:pt x="334355" y="300613"/>
                  </a:lnTo>
                  <a:cubicBezTo>
                    <a:pt x="334355" y="239264"/>
                    <a:pt x="331288" y="199386"/>
                    <a:pt x="325153" y="177914"/>
                  </a:cubicBezTo>
                  <a:cubicBezTo>
                    <a:pt x="319018" y="156442"/>
                    <a:pt x="309816" y="144172"/>
                    <a:pt x="297546" y="131902"/>
                  </a:cubicBezTo>
                  <a:cubicBezTo>
                    <a:pt x="282208" y="119632"/>
                    <a:pt x="266871" y="116564"/>
                    <a:pt x="245399" y="116564"/>
                  </a:cubicBezTo>
                  <a:cubicBezTo>
                    <a:pt x="220859" y="116564"/>
                    <a:pt x="196319" y="125767"/>
                    <a:pt x="177914" y="141104"/>
                  </a:cubicBezTo>
                  <a:cubicBezTo>
                    <a:pt x="159509" y="159509"/>
                    <a:pt x="144172" y="184049"/>
                    <a:pt x="138037" y="211656"/>
                  </a:cubicBezTo>
                  <a:cubicBezTo>
                    <a:pt x="134969" y="226994"/>
                    <a:pt x="131902" y="263804"/>
                    <a:pt x="131902" y="315951"/>
                  </a:cubicBezTo>
                  <a:lnTo>
                    <a:pt x="131902" y="521472"/>
                  </a:lnTo>
                  <a:lnTo>
                    <a:pt x="0" y="521472"/>
                  </a:lnTo>
                  <a:lnTo>
                    <a:pt x="0" y="15337"/>
                  </a:lnTo>
                  <a:lnTo>
                    <a:pt x="0" y="15337"/>
                  </a:lnTo>
                  <a:lnTo>
                    <a:pt x="0" y="15337"/>
                  </a:lnTo>
                  <a:close/>
                </a:path>
              </a:pathLst>
            </a:custGeom>
            <a:solidFill>
              <a:srgbClr val="01020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47220CA1-1645-484F-BAAB-DE4AAF7F0B93}"/>
                </a:ext>
              </a:extLst>
            </p:cNvPr>
            <p:cNvSpPr/>
            <p:nvPr/>
          </p:nvSpPr>
          <p:spPr>
            <a:xfrm>
              <a:off x="3941093" y="3083908"/>
              <a:ext cx="273005" cy="702453"/>
            </a:xfrm>
            <a:custGeom>
              <a:avLst/>
              <a:gdLst>
                <a:gd name="connsiteX0" fmla="*/ 64417 w 273005"/>
                <a:gd name="connsiteY0" fmla="*/ 0 h 702453"/>
                <a:gd name="connsiteX1" fmla="*/ 196319 w 273005"/>
                <a:gd name="connsiteY1" fmla="*/ 0 h 702453"/>
                <a:gd name="connsiteX2" fmla="*/ 196319 w 273005"/>
                <a:gd name="connsiteY2" fmla="*/ 190184 h 702453"/>
                <a:gd name="connsiteX3" fmla="*/ 273006 w 273005"/>
                <a:gd name="connsiteY3" fmla="*/ 190184 h 702453"/>
                <a:gd name="connsiteX4" fmla="*/ 273006 w 273005"/>
                <a:gd name="connsiteY4" fmla="*/ 300613 h 702453"/>
                <a:gd name="connsiteX5" fmla="*/ 196319 w 273005"/>
                <a:gd name="connsiteY5" fmla="*/ 300613 h 702453"/>
                <a:gd name="connsiteX6" fmla="*/ 196319 w 273005"/>
                <a:gd name="connsiteY6" fmla="*/ 702454 h 702453"/>
                <a:gd name="connsiteX7" fmla="*/ 64417 w 273005"/>
                <a:gd name="connsiteY7" fmla="*/ 702454 h 702453"/>
                <a:gd name="connsiteX8" fmla="*/ 64417 w 273005"/>
                <a:gd name="connsiteY8" fmla="*/ 300613 h 702453"/>
                <a:gd name="connsiteX9" fmla="*/ 0 w 273005"/>
                <a:gd name="connsiteY9" fmla="*/ 300613 h 702453"/>
                <a:gd name="connsiteX10" fmla="*/ 0 w 273005"/>
                <a:gd name="connsiteY10" fmla="*/ 190184 h 702453"/>
                <a:gd name="connsiteX11" fmla="*/ 64417 w 273005"/>
                <a:gd name="connsiteY11" fmla="*/ 190184 h 702453"/>
                <a:gd name="connsiteX12" fmla="*/ 64417 w 273005"/>
                <a:gd name="connsiteY12" fmla="*/ 0 h 702453"/>
                <a:gd name="connsiteX13" fmla="*/ 64417 w 273005"/>
                <a:gd name="connsiteY13" fmla="*/ 0 h 70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005" h="702453">
                  <a:moveTo>
                    <a:pt x="64417" y="0"/>
                  </a:moveTo>
                  <a:lnTo>
                    <a:pt x="196319" y="0"/>
                  </a:lnTo>
                  <a:lnTo>
                    <a:pt x="196319" y="190184"/>
                  </a:lnTo>
                  <a:lnTo>
                    <a:pt x="273006" y="190184"/>
                  </a:lnTo>
                  <a:lnTo>
                    <a:pt x="273006" y="300613"/>
                  </a:lnTo>
                  <a:lnTo>
                    <a:pt x="196319" y="300613"/>
                  </a:lnTo>
                  <a:lnTo>
                    <a:pt x="196319" y="702454"/>
                  </a:lnTo>
                  <a:lnTo>
                    <a:pt x="64417" y="702454"/>
                  </a:lnTo>
                  <a:lnTo>
                    <a:pt x="64417" y="300613"/>
                  </a:lnTo>
                  <a:lnTo>
                    <a:pt x="0" y="300613"/>
                  </a:lnTo>
                  <a:lnTo>
                    <a:pt x="0" y="190184"/>
                  </a:lnTo>
                  <a:lnTo>
                    <a:pt x="64417" y="190184"/>
                  </a:lnTo>
                  <a:lnTo>
                    <a:pt x="64417" y="0"/>
                  </a:lnTo>
                  <a:lnTo>
                    <a:pt x="64417" y="0"/>
                  </a:lnTo>
                  <a:close/>
                </a:path>
              </a:pathLst>
            </a:custGeom>
            <a:solidFill>
              <a:srgbClr val="01020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6E8CE4C-E856-4C83-8904-F75E3844BE79}"/>
                </a:ext>
              </a:extLst>
            </p:cNvPr>
            <p:cNvSpPr/>
            <p:nvPr/>
          </p:nvSpPr>
          <p:spPr>
            <a:xfrm>
              <a:off x="4260112" y="3258754"/>
              <a:ext cx="546011" cy="539877"/>
            </a:xfrm>
            <a:custGeom>
              <a:avLst/>
              <a:gdLst>
                <a:gd name="connsiteX0" fmla="*/ 539877 w 546011"/>
                <a:gd name="connsiteY0" fmla="*/ 309816 h 539877"/>
                <a:gd name="connsiteX1" fmla="*/ 122699 w 546011"/>
                <a:gd name="connsiteY1" fmla="*/ 309816 h 539877"/>
                <a:gd name="connsiteX2" fmla="*/ 171779 w 546011"/>
                <a:gd name="connsiteY2" fmla="*/ 395705 h 539877"/>
                <a:gd name="connsiteX3" fmla="*/ 273006 w 546011"/>
                <a:gd name="connsiteY3" fmla="*/ 426380 h 539877"/>
                <a:gd name="connsiteX4" fmla="*/ 398773 w 546011"/>
                <a:gd name="connsiteY4" fmla="*/ 374233 h 539877"/>
                <a:gd name="connsiteX5" fmla="*/ 509202 w 546011"/>
                <a:gd name="connsiteY5" fmla="*/ 426380 h 539877"/>
                <a:gd name="connsiteX6" fmla="*/ 411042 w 546011"/>
                <a:gd name="connsiteY6" fmla="*/ 512270 h 539877"/>
                <a:gd name="connsiteX7" fmla="*/ 276073 w 546011"/>
                <a:gd name="connsiteY7" fmla="*/ 539877 h 539877"/>
                <a:gd name="connsiteX8" fmla="*/ 76687 w 546011"/>
                <a:gd name="connsiteY8" fmla="*/ 463190 h 539877"/>
                <a:gd name="connsiteX9" fmla="*/ 0 w 546011"/>
                <a:gd name="connsiteY9" fmla="*/ 276074 h 539877"/>
                <a:gd name="connsiteX10" fmla="*/ 76687 w 546011"/>
                <a:gd name="connsiteY10" fmla="*/ 79755 h 539877"/>
                <a:gd name="connsiteX11" fmla="*/ 269938 w 546011"/>
                <a:gd name="connsiteY11" fmla="*/ 0 h 539877"/>
                <a:gd name="connsiteX12" fmla="*/ 469325 w 546011"/>
                <a:gd name="connsiteY12" fmla="*/ 79755 h 539877"/>
                <a:gd name="connsiteX13" fmla="*/ 546012 w 546011"/>
                <a:gd name="connsiteY13" fmla="*/ 285276 h 539877"/>
                <a:gd name="connsiteX14" fmla="*/ 546012 w 546011"/>
                <a:gd name="connsiteY14" fmla="*/ 309816 h 539877"/>
                <a:gd name="connsiteX15" fmla="*/ 539877 w 546011"/>
                <a:gd name="connsiteY15" fmla="*/ 309816 h 539877"/>
                <a:gd name="connsiteX16" fmla="*/ 539877 w 546011"/>
                <a:gd name="connsiteY16" fmla="*/ 309816 h 539877"/>
                <a:gd name="connsiteX17" fmla="*/ 411042 w 546011"/>
                <a:gd name="connsiteY17" fmla="*/ 205521 h 539877"/>
                <a:gd name="connsiteX18" fmla="*/ 361963 w 546011"/>
                <a:gd name="connsiteY18" fmla="*/ 134969 h 539877"/>
                <a:gd name="connsiteX19" fmla="*/ 273006 w 546011"/>
                <a:gd name="connsiteY19" fmla="*/ 107362 h 539877"/>
                <a:gd name="connsiteX20" fmla="*/ 177914 w 546011"/>
                <a:gd name="connsiteY20" fmla="*/ 138037 h 539877"/>
                <a:gd name="connsiteX21" fmla="*/ 128834 w 546011"/>
                <a:gd name="connsiteY21" fmla="*/ 205521 h 539877"/>
                <a:gd name="connsiteX22" fmla="*/ 411042 w 546011"/>
                <a:gd name="connsiteY22" fmla="*/ 205521 h 539877"/>
                <a:gd name="connsiteX23" fmla="*/ 411042 w 546011"/>
                <a:gd name="connsiteY23" fmla="*/ 205521 h 539877"/>
                <a:gd name="connsiteX24" fmla="*/ 411042 w 546011"/>
                <a:gd name="connsiteY24" fmla="*/ 205521 h 5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6011" h="539877">
                  <a:moveTo>
                    <a:pt x="539877" y="309816"/>
                  </a:moveTo>
                  <a:lnTo>
                    <a:pt x="122699" y="309816"/>
                  </a:lnTo>
                  <a:cubicBezTo>
                    <a:pt x="128834" y="346626"/>
                    <a:pt x="144172" y="374233"/>
                    <a:pt x="171779" y="395705"/>
                  </a:cubicBezTo>
                  <a:cubicBezTo>
                    <a:pt x="196319" y="417178"/>
                    <a:pt x="230061" y="426380"/>
                    <a:pt x="273006" y="426380"/>
                  </a:cubicBezTo>
                  <a:cubicBezTo>
                    <a:pt x="322086" y="426380"/>
                    <a:pt x="361963" y="407975"/>
                    <a:pt x="398773" y="374233"/>
                  </a:cubicBezTo>
                  <a:lnTo>
                    <a:pt x="509202" y="426380"/>
                  </a:lnTo>
                  <a:cubicBezTo>
                    <a:pt x="481595" y="463190"/>
                    <a:pt x="450920" y="493865"/>
                    <a:pt x="411042" y="512270"/>
                  </a:cubicBezTo>
                  <a:cubicBezTo>
                    <a:pt x="371165" y="530675"/>
                    <a:pt x="328221" y="539877"/>
                    <a:pt x="276073" y="539877"/>
                  </a:cubicBezTo>
                  <a:cubicBezTo>
                    <a:pt x="196319" y="539877"/>
                    <a:pt x="128834" y="515337"/>
                    <a:pt x="76687" y="463190"/>
                  </a:cubicBezTo>
                  <a:cubicBezTo>
                    <a:pt x="24540" y="414110"/>
                    <a:pt x="0" y="352761"/>
                    <a:pt x="0" y="276074"/>
                  </a:cubicBezTo>
                  <a:cubicBezTo>
                    <a:pt x="0" y="196319"/>
                    <a:pt x="24540" y="131902"/>
                    <a:pt x="76687" y="79755"/>
                  </a:cubicBezTo>
                  <a:cubicBezTo>
                    <a:pt x="125767" y="27607"/>
                    <a:pt x="190184" y="0"/>
                    <a:pt x="269938" y="0"/>
                  </a:cubicBezTo>
                  <a:cubicBezTo>
                    <a:pt x="352760" y="0"/>
                    <a:pt x="417177" y="24540"/>
                    <a:pt x="469325" y="79755"/>
                  </a:cubicBezTo>
                  <a:cubicBezTo>
                    <a:pt x="518404" y="131902"/>
                    <a:pt x="546012" y="199386"/>
                    <a:pt x="546012" y="285276"/>
                  </a:cubicBezTo>
                  <a:lnTo>
                    <a:pt x="546012" y="309816"/>
                  </a:lnTo>
                  <a:lnTo>
                    <a:pt x="539877" y="309816"/>
                  </a:lnTo>
                  <a:lnTo>
                    <a:pt x="539877" y="309816"/>
                  </a:lnTo>
                  <a:close/>
                  <a:moveTo>
                    <a:pt x="411042" y="205521"/>
                  </a:moveTo>
                  <a:cubicBezTo>
                    <a:pt x="401840" y="177914"/>
                    <a:pt x="386503" y="153374"/>
                    <a:pt x="361963" y="134969"/>
                  </a:cubicBezTo>
                  <a:cubicBezTo>
                    <a:pt x="337423" y="116564"/>
                    <a:pt x="306748" y="107362"/>
                    <a:pt x="273006" y="107362"/>
                  </a:cubicBezTo>
                  <a:cubicBezTo>
                    <a:pt x="236196" y="107362"/>
                    <a:pt x="205521" y="116564"/>
                    <a:pt x="177914" y="138037"/>
                  </a:cubicBezTo>
                  <a:cubicBezTo>
                    <a:pt x="159509" y="150307"/>
                    <a:pt x="144172" y="171779"/>
                    <a:pt x="128834" y="205521"/>
                  </a:cubicBezTo>
                  <a:lnTo>
                    <a:pt x="411042" y="205521"/>
                  </a:lnTo>
                  <a:lnTo>
                    <a:pt x="411042" y="205521"/>
                  </a:lnTo>
                  <a:lnTo>
                    <a:pt x="411042" y="205521"/>
                  </a:lnTo>
                  <a:close/>
                </a:path>
              </a:pathLst>
            </a:custGeom>
            <a:solidFill>
              <a:srgbClr val="01020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8A404405-2872-4D54-B019-3F778C2194D8}"/>
                </a:ext>
              </a:extLst>
            </p:cNvPr>
            <p:cNvSpPr/>
            <p:nvPr/>
          </p:nvSpPr>
          <p:spPr>
            <a:xfrm>
              <a:off x="4876675" y="3261822"/>
              <a:ext cx="279140" cy="524539"/>
            </a:xfrm>
            <a:custGeom>
              <a:avLst/>
              <a:gdLst>
                <a:gd name="connsiteX0" fmla="*/ 0 w 279140"/>
                <a:gd name="connsiteY0" fmla="*/ 12270 h 524539"/>
                <a:gd name="connsiteX1" fmla="*/ 110429 w 279140"/>
                <a:gd name="connsiteY1" fmla="*/ 12270 h 524539"/>
                <a:gd name="connsiteX2" fmla="*/ 110429 w 279140"/>
                <a:gd name="connsiteY2" fmla="*/ 76687 h 524539"/>
                <a:gd name="connsiteX3" fmla="*/ 159509 w 279140"/>
                <a:gd name="connsiteY3" fmla="*/ 18405 h 524539"/>
                <a:gd name="connsiteX4" fmla="*/ 226994 w 279140"/>
                <a:gd name="connsiteY4" fmla="*/ 0 h 524539"/>
                <a:gd name="connsiteX5" fmla="*/ 279141 w 279140"/>
                <a:gd name="connsiteY5" fmla="*/ 12270 h 524539"/>
                <a:gd name="connsiteX6" fmla="*/ 236196 w 279140"/>
                <a:gd name="connsiteY6" fmla="*/ 122699 h 524539"/>
                <a:gd name="connsiteX7" fmla="*/ 199386 w 279140"/>
                <a:gd name="connsiteY7" fmla="*/ 110429 h 524539"/>
                <a:gd name="connsiteX8" fmla="*/ 150307 w 279140"/>
                <a:gd name="connsiteY8" fmla="*/ 147239 h 524539"/>
                <a:gd name="connsiteX9" fmla="*/ 128834 w 279140"/>
                <a:gd name="connsiteY9" fmla="*/ 291411 h 524539"/>
                <a:gd name="connsiteX10" fmla="*/ 128834 w 279140"/>
                <a:gd name="connsiteY10" fmla="*/ 315951 h 524539"/>
                <a:gd name="connsiteX11" fmla="*/ 128834 w 279140"/>
                <a:gd name="connsiteY11" fmla="*/ 524540 h 524539"/>
                <a:gd name="connsiteX12" fmla="*/ 0 w 279140"/>
                <a:gd name="connsiteY12" fmla="*/ 524540 h 524539"/>
                <a:gd name="connsiteX13" fmla="*/ 0 w 279140"/>
                <a:gd name="connsiteY13" fmla="*/ 12270 h 524539"/>
                <a:gd name="connsiteX14" fmla="*/ 0 w 279140"/>
                <a:gd name="connsiteY14" fmla="*/ 12270 h 524539"/>
                <a:gd name="connsiteX15" fmla="*/ 0 w 279140"/>
                <a:gd name="connsiteY15" fmla="*/ 12270 h 5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140" h="524539">
                  <a:moveTo>
                    <a:pt x="0" y="12270"/>
                  </a:moveTo>
                  <a:lnTo>
                    <a:pt x="110429" y="12270"/>
                  </a:lnTo>
                  <a:lnTo>
                    <a:pt x="110429" y="76687"/>
                  </a:lnTo>
                  <a:cubicBezTo>
                    <a:pt x="122699" y="52147"/>
                    <a:pt x="138037" y="30675"/>
                    <a:pt x="159509" y="18405"/>
                  </a:cubicBezTo>
                  <a:cubicBezTo>
                    <a:pt x="177914" y="6135"/>
                    <a:pt x="202454" y="0"/>
                    <a:pt x="226994" y="0"/>
                  </a:cubicBezTo>
                  <a:cubicBezTo>
                    <a:pt x="242331" y="0"/>
                    <a:pt x="260736" y="6135"/>
                    <a:pt x="279141" y="12270"/>
                  </a:cubicBezTo>
                  <a:lnTo>
                    <a:pt x="236196" y="122699"/>
                  </a:lnTo>
                  <a:cubicBezTo>
                    <a:pt x="220859" y="113497"/>
                    <a:pt x="208589" y="110429"/>
                    <a:pt x="199386" y="110429"/>
                  </a:cubicBezTo>
                  <a:cubicBezTo>
                    <a:pt x="180981" y="110429"/>
                    <a:pt x="162577" y="122699"/>
                    <a:pt x="150307" y="147239"/>
                  </a:cubicBezTo>
                  <a:cubicBezTo>
                    <a:pt x="134969" y="171779"/>
                    <a:pt x="128834" y="217791"/>
                    <a:pt x="128834" y="291411"/>
                  </a:cubicBezTo>
                  <a:lnTo>
                    <a:pt x="128834" y="315951"/>
                  </a:lnTo>
                  <a:lnTo>
                    <a:pt x="128834" y="524540"/>
                  </a:lnTo>
                  <a:lnTo>
                    <a:pt x="0" y="524540"/>
                  </a:lnTo>
                  <a:lnTo>
                    <a:pt x="0" y="12270"/>
                  </a:lnTo>
                  <a:lnTo>
                    <a:pt x="0" y="12270"/>
                  </a:lnTo>
                  <a:lnTo>
                    <a:pt x="0" y="12270"/>
                  </a:lnTo>
                  <a:close/>
                </a:path>
              </a:pathLst>
            </a:custGeom>
            <a:solidFill>
              <a:srgbClr val="01020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D66A77C0-2069-4902-9C8A-B40521A9F8D5}"/>
                </a:ext>
              </a:extLst>
            </p:cNvPr>
            <p:cNvSpPr/>
            <p:nvPr/>
          </p:nvSpPr>
          <p:spPr>
            <a:xfrm>
              <a:off x="5250908" y="2869184"/>
              <a:ext cx="4006131" cy="1242330"/>
            </a:xfrm>
            <a:custGeom>
              <a:avLst/>
              <a:gdLst>
                <a:gd name="connsiteX0" fmla="*/ 0 w 4006131"/>
                <a:gd name="connsiteY0" fmla="*/ 0 h 1242330"/>
                <a:gd name="connsiteX1" fmla="*/ 4006131 w 4006131"/>
                <a:gd name="connsiteY1" fmla="*/ 0 h 1242330"/>
                <a:gd name="connsiteX2" fmla="*/ 4006131 w 4006131"/>
                <a:gd name="connsiteY2" fmla="*/ 622699 h 1242330"/>
                <a:gd name="connsiteX3" fmla="*/ 4006131 w 4006131"/>
                <a:gd name="connsiteY3" fmla="*/ 1242331 h 1242330"/>
                <a:gd name="connsiteX4" fmla="*/ 0 w 4006131"/>
                <a:gd name="connsiteY4" fmla="*/ 1242331 h 1242330"/>
                <a:gd name="connsiteX5" fmla="*/ 0 w 4006131"/>
                <a:gd name="connsiteY5" fmla="*/ 0 h 12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6131" h="1242330">
                  <a:moveTo>
                    <a:pt x="0" y="0"/>
                  </a:moveTo>
                  <a:lnTo>
                    <a:pt x="4006131" y="0"/>
                  </a:lnTo>
                  <a:lnTo>
                    <a:pt x="4006131" y="622699"/>
                  </a:lnTo>
                  <a:lnTo>
                    <a:pt x="4006131" y="1242331"/>
                  </a:lnTo>
                  <a:lnTo>
                    <a:pt x="0" y="1242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1F5E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F02FD2B5-016F-4C17-9C4C-5BB26B6C2E96}"/>
                </a:ext>
              </a:extLst>
            </p:cNvPr>
            <p:cNvSpPr/>
            <p:nvPr/>
          </p:nvSpPr>
          <p:spPr>
            <a:xfrm>
              <a:off x="5526981" y="3261822"/>
              <a:ext cx="533741" cy="711656"/>
            </a:xfrm>
            <a:custGeom>
              <a:avLst/>
              <a:gdLst>
                <a:gd name="connsiteX0" fmla="*/ 128834 w 533741"/>
                <a:gd name="connsiteY0" fmla="*/ 15337 h 711656"/>
                <a:gd name="connsiteX1" fmla="*/ 128834 w 533741"/>
                <a:gd name="connsiteY1" fmla="*/ 70552 h 711656"/>
                <a:gd name="connsiteX2" fmla="*/ 205521 w 533741"/>
                <a:gd name="connsiteY2" fmla="*/ 18405 h 711656"/>
                <a:gd name="connsiteX3" fmla="*/ 291411 w 533741"/>
                <a:gd name="connsiteY3" fmla="*/ 0 h 711656"/>
                <a:gd name="connsiteX4" fmla="*/ 463190 w 533741"/>
                <a:gd name="connsiteY4" fmla="*/ 73620 h 711656"/>
                <a:gd name="connsiteX5" fmla="*/ 533742 w 533741"/>
                <a:gd name="connsiteY5" fmla="*/ 266871 h 711656"/>
                <a:gd name="connsiteX6" fmla="*/ 460122 w 533741"/>
                <a:gd name="connsiteY6" fmla="*/ 457055 h 711656"/>
                <a:gd name="connsiteX7" fmla="*/ 288343 w 533741"/>
                <a:gd name="connsiteY7" fmla="*/ 533742 h 711656"/>
                <a:gd name="connsiteX8" fmla="*/ 205521 w 533741"/>
                <a:gd name="connsiteY8" fmla="*/ 518405 h 711656"/>
                <a:gd name="connsiteX9" fmla="*/ 128834 w 533741"/>
                <a:gd name="connsiteY9" fmla="*/ 466258 h 711656"/>
                <a:gd name="connsiteX10" fmla="*/ 128834 w 533741"/>
                <a:gd name="connsiteY10" fmla="*/ 711656 h 711656"/>
                <a:gd name="connsiteX11" fmla="*/ 0 w 533741"/>
                <a:gd name="connsiteY11" fmla="*/ 711656 h 711656"/>
                <a:gd name="connsiteX12" fmla="*/ 0 w 533741"/>
                <a:gd name="connsiteY12" fmla="*/ 15337 h 711656"/>
                <a:gd name="connsiteX13" fmla="*/ 128834 w 533741"/>
                <a:gd name="connsiteY13" fmla="*/ 15337 h 711656"/>
                <a:gd name="connsiteX14" fmla="*/ 128834 w 533741"/>
                <a:gd name="connsiteY14" fmla="*/ 15337 h 711656"/>
                <a:gd name="connsiteX15" fmla="*/ 128834 w 533741"/>
                <a:gd name="connsiteY15" fmla="*/ 15337 h 711656"/>
                <a:gd name="connsiteX16" fmla="*/ 263803 w 533741"/>
                <a:gd name="connsiteY16" fmla="*/ 122699 h 711656"/>
                <a:gd name="connsiteX17" fmla="*/ 162577 w 533741"/>
                <a:gd name="connsiteY17" fmla="*/ 165644 h 711656"/>
                <a:gd name="connsiteX18" fmla="*/ 122699 w 533741"/>
                <a:gd name="connsiteY18" fmla="*/ 273006 h 711656"/>
                <a:gd name="connsiteX19" fmla="*/ 162577 w 533741"/>
                <a:gd name="connsiteY19" fmla="*/ 383435 h 711656"/>
                <a:gd name="connsiteX20" fmla="*/ 263803 w 533741"/>
                <a:gd name="connsiteY20" fmla="*/ 426380 h 711656"/>
                <a:gd name="connsiteX21" fmla="*/ 361963 w 533741"/>
                <a:gd name="connsiteY21" fmla="*/ 383435 h 711656"/>
                <a:gd name="connsiteX22" fmla="*/ 401840 w 533741"/>
                <a:gd name="connsiteY22" fmla="*/ 276074 h 711656"/>
                <a:gd name="connsiteX23" fmla="*/ 361963 w 533741"/>
                <a:gd name="connsiteY23" fmla="*/ 168712 h 711656"/>
                <a:gd name="connsiteX24" fmla="*/ 263803 w 533741"/>
                <a:gd name="connsiteY24" fmla="*/ 122699 h 711656"/>
                <a:gd name="connsiteX25" fmla="*/ 263803 w 533741"/>
                <a:gd name="connsiteY25" fmla="*/ 122699 h 71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3741" h="711656">
                  <a:moveTo>
                    <a:pt x="128834" y="15337"/>
                  </a:moveTo>
                  <a:lnTo>
                    <a:pt x="128834" y="70552"/>
                  </a:lnTo>
                  <a:cubicBezTo>
                    <a:pt x="150307" y="49080"/>
                    <a:pt x="177914" y="30675"/>
                    <a:pt x="205521" y="18405"/>
                  </a:cubicBezTo>
                  <a:cubicBezTo>
                    <a:pt x="233129" y="6135"/>
                    <a:pt x="260736" y="0"/>
                    <a:pt x="291411" y="0"/>
                  </a:cubicBezTo>
                  <a:cubicBezTo>
                    <a:pt x="358895" y="0"/>
                    <a:pt x="414110" y="24540"/>
                    <a:pt x="463190" y="73620"/>
                  </a:cubicBezTo>
                  <a:cubicBezTo>
                    <a:pt x="509202" y="122699"/>
                    <a:pt x="533742" y="187117"/>
                    <a:pt x="533742" y="266871"/>
                  </a:cubicBezTo>
                  <a:cubicBezTo>
                    <a:pt x="533742" y="340491"/>
                    <a:pt x="509202" y="404908"/>
                    <a:pt x="460122" y="457055"/>
                  </a:cubicBezTo>
                  <a:cubicBezTo>
                    <a:pt x="411043" y="509202"/>
                    <a:pt x="352760" y="533742"/>
                    <a:pt x="288343" y="533742"/>
                  </a:cubicBezTo>
                  <a:cubicBezTo>
                    <a:pt x="260736" y="533742"/>
                    <a:pt x="233129" y="527607"/>
                    <a:pt x="205521" y="518405"/>
                  </a:cubicBezTo>
                  <a:cubicBezTo>
                    <a:pt x="180981" y="506135"/>
                    <a:pt x="156442" y="490797"/>
                    <a:pt x="128834" y="466258"/>
                  </a:cubicBezTo>
                  <a:lnTo>
                    <a:pt x="128834" y="711656"/>
                  </a:lnTo>
                  <a:lnTo>
                    <a:pt x="0" y="711656"/>
                  </a:lnTo>
                  <a:lnTo>
                    <a:pt x="0" y="15337"/>
                  </a:lnTo>
                  <a:lnTo>
                    <a:pt x="128834" y="15337"/>
                  </a:lnTo>
                  <a:lnTo>
                    <a:pt x="128834" y="15337"/>
                  </a:lnTo>
                  <a:lnTo>
                    <a:pt x="128834" y="15337"/>
                  </a:lnTo>
                  <a:close/>
                  <a:moveTo>
                    <a:pt x="263803" y="122699"/>
                  </a:moveTo>
                  <a:cubicBezTo>
                    <a:pt x="223926" y="122699"/>
                    <a:pt x="190184" y="138037"/>
                    <a:pt x="162577" y="165644"/>
                  </a:cubicBezTo>
                  <a:cubicBezTo>
                    <a:pt x="134969" y="193252"/>
                    <a:pt x="122699" y="230061"/>
                    <a:pt x="122699" y="273006"/>
                  </a:cubicBezTo>
                  <a:cubicBezTo>
                    <a:pt x="122699" y="319018"/>
                    <a:pt x="134969" y="355828"/>
                    <a:pt x="162577" y="383435"/>
                  </a:cubicBezTo>
                  <a:cubicBezTo>
                    <a:pt x="190184" y="411043"/>
                    <a:pt x="220859" y="426380"/>
                    <a:pt x="263803" y="426380"/>
                  </a:cubicBezTo>
                  <a:cubicBezTo>
                    <a:pt x="303681" y="426380"/>
                    <a:pt x="337423" y="411043"/>
                    <a:pt x="361963" y="383435"/>
                  </a:cubicBezTo>
                  <a:cubicBezTo>
                    <a:pt x="389570" y="355828"/>
                    <a:pt x="401840" y="319018"/>
                    <a:pt x="401840" y="276074"/>
                  </a:cubicBezTo>
                  <a:cubicBezTo>
                    <a:pt x="401840" y="233129"/>
                    <a:pt x="389570" y="196319"/>
                    <a:pt x="361963" y="168712"/>
                  </a:cubicBezTo>
                  <a:cubicBezTo>
                    <a:pt x="337423" y="134969"/>
                    <a:pt x="303681" y="122699"/>
                    <a:pt x="263803" y="122699"/>
                  </a:cubicBezTo>
                  <a:lnTo>
                    <a:pt x="263803" y="122699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DE401A1B-DAC3-42E9-B272-84DB83B30A0F}"/>
                </a:ext>
              </a:extLst>
            </p:cNvPr>
            <p:cNvSpPr/>
            <p:nvPr/>
          </p:nvSpPr>
          <p:spPr>
            <a:xfrm>
              <a:off x="6165018" y="3004153"/>
              <a:ext cx="457054" cy="788343"/>
            </a:xfrm>
            <a:custGeom>
              <a:avLst/>
              <a:gdLst>
                <a:gd name="connsiteX0" fmla="*/ 0 w 457054"/>
                <a:gd name="connsiteY0" fmla="*/ 273006 h 788343"/>
                <a:gd name="connsiteX1" fmla="*/ 131902 w 457054"/>
                <a:gd name="connsiteY1" fmla="*/ 273006 h 788343"/>
                <a:gd name="connsiteX2" fmla="*/ 131902 w 457054"/>
                <a:gd name="connsiteY2" fmla="*/ 518405 h 788343"/>
                <a:gd name="connsiteX3" fmla="*/ 141104 w 457054"/>
                <a:gd name="connsiteY3" fmla="*/ 616564 h 788343"/>
                <a:gd name="connsiteX4" fmla="*/ 174846 w 457054"/>
                <a:gd name="connsiteY4" fmla="*/ 659509 h 788343"/>
                <a:gd name="connsiteX5" fmla="*/ 230061 w 457054"/>
                <a:gd name="connsiteY5" fmla="*/ 674846 h 788343"/>
                <a:gd name="connsiteX6" fmla="*/ 285276 w 457054"/>
                <a:gd name="connsiteY6" fmla="*/ 659509 h 788343"/>
                <a:gd name="connsiteX7" fmla="*/ 319018 w 457054"/>
                <a:gd name="connsiteY7" fmla="*/ 613497 h 788343"/>
                <a:gd name="connsiteX8" fmla="*/ 328220 w 457054"/>
                <a:gd name="connsiteY8" fmla="*/ 518405 h 788343"/>
                <a:gd name="connsiteX9" fmla="*/ 328220 w 457054"/>
                <a:gd name="connsiteY9" fmla="*/ 269939 h 788343"/>
                <a:gd name="connsiteX10" fmla="*/ 457055 w 457054"/>
                <a:gd name="connsiteY10" fmla="*/ 269939 h 788343"/>
                <a:gd name="connsiteX11" fmla="*/ 457055 w 457054"/>
                <a:gd name="connsiteY11" fmla="*/ 484662 h 788343"/>
                <a:gd name="connsiteX12" fmla="*/ 435582 w 457054"/>
                <a:gd name="connsiteY12" fmla="*/ 665644 h 788343"/>
                <a:gd name="connsiteX13" fmla="*/ 358895 w 457054"/>
                <a:gd name="connsiteY13" fmla="*/ 757668 h 788343"/>
                <a:gd name="connsiteX14" fmla="*/ 230061 w 457054"/>
                <a:gd name="connsiteY14" fmla="*/ 788343 h 788343"/>
                <a:gd name="connsiteX15" fmla="*/ 92024 w 457054"/>
                <a:gd name="connsiteY15" fmla="*/ 751534 h 788343"/>
                <a:gd name="connsiteX16" fmla="*/ 18405 w 457054"/>
                <a:gd name="connsiteY16" fmla="*/ 647239 h 788343"/>
                <a:gd name="connsiteX17" fmla="*/ 3067 w 457054"/>
                <a:gd name="connsiteY17" fmla="*/ 478527 h 788343"/>
                <a:gd name="connsiteX18" fmla="*/ 3067 w 457054"/>
                <a:gd name="connsiteY18" fmla="*/ 266871 h 788343"/>
                <a:gd name="connsiteX19" fmla="*/ 0 w 457054"/>
                <a:gd name="connsiteY19" fmla="*/ 266871 h 788343"/>
                <a:gd name="connsiteX20" fmla="*/ 0 w 457054"/>
                <a:gd name="connsiteY20" fmla="*/ 273006 h 788343"/>
                <a:gd name="connsiteX21" fmla="*/ 245399 w 457054"/>
                <a:gd name="connsiteY21" fmla="*/ 0 h 788343"/>
                <a:gd name="connsiteX22" fmla="*/ 395705 w 457054"/>
                <a:gd name="connsiteY22" fmla="*/ 0 h 788343"/>
                <a:gd name="connsiteX23" fmla="*/ 223926 w 457054"/>
                <a:gd name="connsiteY23" fmla="*/ 184049 h 788343"/>
                <a:gd name="connsiteX24" fmla="*/ 131902 w 457054"/>
                <a:gd name="connsiteY24" fmla="*/ 184049 h 788343"/>
                <a:gd name="connsiteX25" fmla="*/ 245399 w 457054"/>
                <a:gd name="connsiteY25" fmla="*/ 0 h 788343"/>
                <a:gd name="connsiteX26" fmla="*/ 245399 w 457054"/>
                <a:gd name="connsiteY26" fmla="*/ 0 h 788343"/>
                <a:gd name="connsiteX27" fmla="*/ 245399 w 457054"/>
                <a:gd name="connsiteY27" fmla="*/ 0 h 7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054" h="788343">
                  <a:moveTo>
                    <a:pt x="0" y="273006"/>
                  </a:moveTo>
                  <a:lnTo>
                    <a:pt x="131902" y="273006"/>
                  </a:lnTo>
                  <a:lnTo>
                    <a:pt x="131902" y="518405"/>
                  </a:lnTo>
                  <a:cubicBezTo>
                    <a:pt x="131902" y="567484"/>
                    <a:pt x="134969" y="601227"/>
                    <a:pt x="141104" y="616564"/>
                  </a:cubicBezTo>
                  <a:cubicBezTo>
                    <a:pt x="147239" y="634969"/>
                    <a:pt x="159509" y="650307"/>
                    <a:pt x="174846" y="659509"/>
                  </a:cubicBezTo>
                  <a:cubicBezTo>
                    <a:pt x="190184" y="668711"/>
                    <a:pt x="208589" y="674846"/>
                    <a:pt x="230061" y="674846"/>
                  </a:cubicBezTo>
                  <a:cubicBezTo>
                    <a:pt x="251533" y="674846"/>
                    <a:pt x="269938" y="668711"/>
                    <a:pt x="285276" y="659509"/>
                  </a:cubicBezTo>
                  <a:cubicBezTo>
                    <a:pt x="300613" y="650307"/>
                    <a:pt x="309816" y="634969"/>
                    <a:pt x="319018" y="613497"/>
                  </a:cubicBezTo>
                  <a:cubicBezTo>
                    <a:pt x="325153" y="598159"/>
                    <a:pt x="328220" y="567484"/>
                    <a:pt x="328220" y="518405"/>
                  </a:cubicBezTo>
                  <a:lnTo>
                    <a:pt x="328220" y="269939"/>
                  </a:lnTo>
                  <a:lnTo>
                    <a:pt x="457055" y="269939"/>
                  </a:lnTo>
                  <a:lnTo>
                    <a:pt x="457055" y="484662"/>
                  </a:lnTo>
                  <a:cubicBezTo>
                    <a:pt x="457055" y="573619"/>
                    <a:pt x="450920" y="631902"/>
                    <a:pt x="435582" y="665644"/>
                  </a:cubicBezTo>
                  <a:cubicBezTo>
                    <a:pt x="417177" y="705521"/>
                    <a:pt x="392638" y="736196"/>
                    <a:pt x="358895" y="757668"/>
                  </a:cubicBezTo>
                  <a:cubicBezTo>
                    <a:pt x="325153" y="779141"/>
                    <a:pt x="282208" y="788343"/>
                    <a:pt x="230061" y="788343"/>
                  </a:cubicBezTo>
                  <a:cubicBezTo>
                    <a:pt x="174846" y="788343"/>
                    <a:pt x="128834" y="776073"/>
                    <a:pt x="92024" y="751534"/>
                  </a:cubicBezTo>
                  <a:cubicBezTo>
                    <a:pt x="55215" y="726994"/>
                    <a:pt x="33742" y="693251"/>
                    <a:pt x="18405" y="647239"/>
                  </a:cubicBezTo>
                  <a:cubicBezTo>
                    <a:pt x="9202" y="616564"/>
                    <a:pt x="3067" y="561350"/>
                    <a:pt x="3067" y="478527"/>
                  </a:cubicBezTo>
                  <a:lnTo>
                    <a:pt x="3067" y="266871"/>
                  </a:lnTo>
                  <a:lnTo>
                    <a:pt x="0" y="266871"/>
                  </a:lnTo>
                  <a:lnTo>
                    <a:pt x="0" y="273006"/>
                  </a:lnTo>
                  <a:close/>
                  <a:moveTo>
                    <a:pt x="245399" y="0"/>
                  </a:moveTo>
                  <a:lnTo>
                    <a:pt x="395705" y="0"/>
                  </a:lnTo>
                  <a:lnTo>
                    <a:pt x="223926" y="184049"/>
                  </a:lnTo>
                  <a:lnTo>
                    <a:pt x="131902" y="184049"/>
                  </a:lnTo>
                  <a:lnTo>
                    <a:pt x="245399" y="0"/>
                  </a:lnTo>
                  <a:lnTo>
                    <a:pt x="245399" y="0"/>
                  </a:lnTo>
                  <a:lnTo>
                    <a:pt x="245399" y="0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10A2122A-EDCC-4CBD-895A-B628EBB57E5D}"/>
                </a:ext>
              </a:extLst>
            </p:cNvPr>
            <p:cNvSpPr/>
            <p:nvPr/>
          </p:nvSpPr>
          <p:spPr>
            <a:xfrm>
              <a:off x="6741704" y="3083908"/>
              <a:ext cx="533741" cy="714723"/>
            </a:xfrm>
            <a:custGeom>
              <a:avLst/>
              <a:gdLst>
                <a:gd name="connsiteX0" fmla="*/ 128834 w 533741"/>
                <a:gd name="connsiteY0" fmla="*/ 0 h 714723"/>
                <a:gd name="connsiteX1" fmla="*/ 128834 w 533741"/>
                <a:gd name="connsiteY1" fmla="*/ 251534 h 714723"/>
                <a:gd name="connsiteX2" fmla="*/ 205521 w 533741"/>
                <a:gd name="connsiteY2" fmla="*/ 199386 h 714723"/>
                <a:gd name="connsiteX3" fmla="*/ 291411 w 533741"/>
                <a:gd name="connsiteY3" fmla="*/ 180982 h 714723"/>
                <a:gd name="connsiteX4" fmla="*/ 463190 w 533741"/>
                <a:gd name="connsiteY4" fmla="*/ 254601 h 714723"/>
                <a:gd name="connsiteX5" fmla="*/ 533742 w 533741"/>
                <a:gd name="connsiteY5" fmla="*/ 447853 h 714723"/>
                <a:gd name="connsiteX6" fmla="*/ 460122 w 533741"/>
                <a:gd name="connsiteY6" fmla="*/ 638037 h 714723"/>
                <a:gd name="connsiteX7" fmla="*/ 288343 w 533741"/>
                <a:gd name="connsiteY7" fmla="*/ 714724 h 714723"/>
                <a:gd name="connsiteX8" fmla="*/ 205521 w 533741"/>
                <a:gd name="connsiteY8" fmla="*/ 699386 h 714723"/>
                <a:gd name="connsiteX9" fmla="*/ 128834 w 533741"/>
                <a:gd name="connsiteY9" fmla="*/ 647239 h 714723"/>
                <a:gd name="connsiteX10" fmla="*/ 128834 w 533741"/>
                <a:gd name="connsiteY10" fmla="*/ 705521 h 714723"/>
                <a:gd name="connsiteX11" fmla="*/ 0 w 533741"/>
                <a:gd name="connsiteY11" fmla="*/ 705521 h 714723"/>
                <a:gd name="connsiteX12" fmla="*/ 0 w 533741"/>
                <a:gd name="connsiteY12" fmla="*/ 0 h 714723"/>
                <a:gd name="connsiteX13" fmla="*/ 128834 w 533741"/>
                <a:gd name="connsiteY13" fmla="*/ 0 h 714723"/>
                <a:gd name="connsiteX14" fmla="*/ 128834 w 533741"/>
                <a:gd name="connsiteY14" fmla="*/ 0 h 714723"/>
                <a:gd name="connsiteX15" fmla="*/ 128834 w 533741"/>
                <a:gd name="connsiteY15" fmla="*/ 0 h 714723"/>
                <a:gd name="connsiteX16" fmla="*/ 263803 w 533741"/>
                <a:gd name="connsiteY16" fmla="*/ 300613 h 714723"/>
                <a:gd name="connsiteX17" fmla="*/ 162576 w 533741"/>
                <a:gd name="connsiteY17" fmla="*/ 343558 h 714723"/>
                <a:gd name="connsiteX18" fmla="*/ 122700 w 533741"/>
                <a:gd name="connsiteY18" fmla="*/ 450920 h 714723"/>
                <a:gd name="connsiteX19" fmla="*/ 162576 w 533741"/>
                <a:gd name="connsiteY19" fmla="*/ 561349 h 714723"/>
                <a:gd name="connsiteX20" fmla="*/ 263803 w 533741"/>
                <a:gd name="connsiteY20" fmla="*/ 604294 h 714723"/>
                <a:gd name="connsiteX21" fmla="*/ 361963 w 533741"/>
                <a:gd name="connsiteY21" fmla="*/ 561349 h 714723"/>
                <a:gd name="connsiteX22" fmla="*/ 401840 w 533741"/>
                <a:gd name="connsiteY22" fmla="*/ 453988 h 714723"/>
                <a:gd name="connsiteX23" fmla="*/ 361963 w 533741"/>
                <a:gd name="connsiteY23" fmla="*/ 346626 h 714723"/>
                <a:gd name="connsiteX24" fmla="*/ 263803 w 533741"/>
                <a:gd name="connsiteY24" fmla="*/ 300613 h 714723"/>
                <a:gd name="connsiteX25" fmla="*/ 263803 w 533741"/>
                <a:gd name="connsiteY25" fmla="*/ 300613 h 71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3741" h="714723">
                  <a:moveTo>
                    <a:pt x="128834" y="0"/>
                  </a:moveTo>
                  <a:lnTo>
                    <a:pt x="128834" y="251534"/>
                  </a:lnTo>
                  <a:cubicBezTo>
                    <a:pt x="150307" y="230061"/>
                    <a:pt x="177914" y="211656"/>
                    <a:pt x="205521" y="199386"/>
                  </a:cubicBezTo>
                  <a:cubicBezTo>
                    <a:pt x="233129" y="187117"/>
                    <a:pt x="260736" y="180982"/>
                    <a:pt x="291411" y="180982"/>
                  </a:cubicBezTo>
                  <a:cubicBezTo>
                    <a:pt x="358895" y="180982"/>
                    <a:pt x="414110" y="205521"/>
                    <a:pt x="463190" y="254601"/>
                  </a:cubicBezTo>
                  <a:cubicBezTo>
                    <a:pt x="509202" y="303681"/>
                    <a:pt x="533742" y="368098"/>
                    <a:pt x="533742" y="447853"/>
                  </a:cubicBezTo>
                  <a:cubicBezTo>
                    <a:pt x="533742" y="521472"/>
                    <a:pt x="509202" y="585889"/>
                    <a:pt x="460122" y="638037"/>
                  </a:cubicBezTo>
                  <a:cubicBezTo>
                    <a:pt x="411043" y="690184"/>
                    <a:pt x="352761" y="714724"/>
                    <a:pt x="288343" y="714724"/>
                  </a:cubicBezTo>
                  <a:cubicBezTo>
                    <a:pt x="260736" y="714724"/>
                    <a:pt x="233129" y="708589"/>
                    <a:pt x="205521" y="699386"/>
                  </a:cubicBezTo>
                  <a:cubicBezTo>
                    <a:pt x="180981" y="687116"/>
                    <a:pt x="156442" y="671779"/>
                    <a:pt x="128834" y="647239"/>
                  </a:cubicBezTo>
                  <a:lnTo>
                    <a:pt x="128834" y="705521"/>
                  </a:lnTo>
                  <a:lnTo>
                    <a:pt x="0" y="705521"/>
                  </a:lnTo>
                  <a:lnTo>
                    <a:pt x="0" y="0"/>
                  </a:lnTo>
                  <a:lnTo>
                    <a:pt x="128834" y="0"/>
                  </a:lnTo>
                  <a:lnTo>
                    <a:pt x="128834" y="0"/>
                  </a:lnTo>
                  <a:lnTo>
                    <a:pt x="128834" y="0"/>
                  </a:lnTo>
                  <a:close/>
                  <a:moveTo>
                    <a:pt x="263803" y="300613"/>
                  </a:moveTo>
                  <a:cubicBezTo>
                    <a:pt x="223926" y="300613"/>
                    <a:pt x="190184" y="315951"/>
                    <a:pt x="162576" y="343558"/>
                  </a:cubicBezTo>
                  <a:cubicBezTo>
                    <a:pt x="134969" y="371166"/>
                    <a:pt x="122700" y="407975"/>
                    <a:pt x="122700" y="450920"/>
                  </a:cubicBezTo>
                  <a:cubicBezTo>
                    <a:pt x="122700" y="496932"/>
                    <a:pt x="134969" y="533742"/>
                    <a:pt x="162576" y="561349"/>
                  </a:cubicBezTo>
                  <a:cubicBezTo>
                    <a:pt x="190184" y="588957"/>
                    <a:pt x="220859" y="604294"/>
                    <a:pt x="263803" y="604294"/>
                  </a:cubicBezTo>
                  <a:cubicBezTo>
                    <a:pt x="303681" y="604294"/>
                    <a:pt x="337423" y="588957"/>
                    <a:pt x="361963" y="561349"/>
                  </a:cubicBezTo>
                  <a:cubicBezTo>
                    <a:pt x="389570" y="533742"/>
                    <a:pt x="401840" y="496932"/>
                    <a:pt x="401840" y="453988"/>
                  </a:cubicBezTo>
                  <a:cubicBezTo>
                    <a:pt x="401840" y="411043"/>
                    <a:pt x="389570" y="374233"/>
                    <a:pt x="361963" y="346626"/>
                  </a:cubicBezTo>
                  <a:cubicBezTo>
                    <a:pt x="337423" y="312883"/>
                    <a:pt x="303681" y="300613"/>
                    <a:pt x="263803" y="300613"/>
                  </a:cubicBezTo>
                  <a:lnTo>
                    <a:pt x="263803" y="300613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69272888-3AD5-4922-AA27-6079314D3840}"/>
                </a:ext>
              </a:extLst>
            </p:cNvPr>
            <p:cNvSpPr/>
            <p:nvPr/>
          </p:nvSpPr>
          <p:spPr>
            <a:xfrm>
              <a:off x="7367470" y="3083908"/>
              <a:ext cx="128834" cy="702453"/>
            </a:xfrm>
            <a:custGeom>
              <a:avLst/>
              <a:gdLst>
                <a:gd name="connsiteX0" fmla="*/ 0 w 128834"/>
                <a:gd name="connsiteY0" fmla="*/ 0 h 702453"/>
                <a:gd name="connsiteX1" fmla="*/ 128834 w 128834"/>
                <a:gd name="connsiteY1" fmla="*/ 0 h 702453"/>
                <a:gd name="connsiteX2" fmla="*/ 128834 w 128834"/>
                <a:gd name="connsiteY2" fmla="*/ 702454 h 702453"/>
                <a:gd name="connsiteX3" fmla="*/ 0 w 128834"/>
                <a:gd name="connsiteY3" fmla="*/ 702454 h 702453"/>
                <a:gd name="connsiteX4" fmla="*/ 0 w 128834"/>
                <a:gd name="connsiteY4" fmla="*/ 0 h 702453"/>
                <a:gd name="connsiteX5" fmla="*/ 0 w 128834"/>
                <a:gd name="connsiteY5" fmla="*/ 0 h 70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34" h="702453">
                  <a:moveTo>
                    <a:pt x="0" y="0"/>
                  </a:moveTo>
                  <a:lnTo>
                    <a:pt x="128834" y="0"/>
                  </a:lnTo>
                  <a:lnTo>
                    <a:pt x="128834" y="702454"/>
                  </a:lnTo>
                  <a:lnTo>
                    <a:pt x="0" y="7024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BA9BA327-4EA8-4D06-853E-E301582A8228}"/>
                </a:ext>
              </a:extLst>
            </p:cNvPr>
            <p:cNvSpPr/>
            <p:nvPr/>
          </p:nvSpPr>
          <p:spPr>
            <a:xfrm>
              <a:off x="7579126" y="3068570"/>
              <a:ext cx="165644" cy="717791"/>
            </a:xfrm>
            <a:custGeom>
              <a:avLst/>
              <a:gdLst>
                <a:gd name="connsiteX0" fmla="*/ 82822 w 165644"/>
                <a:gd name="connsiteY0" fmla="*/ 0 h 717791"/>
                <a:gd name="connsiteX1" fmla="*/ 141104 w 165644"/>
                <a:gd name="connsiteY1" fmla="*/ 24540 h 717791"/>
                <a:gd name="connsiteX2" fmla="*/ 165644 w 165644"/>
                <a:gd name="connsiteY2" fmla="*/ 82822 h 717791"/>
                <a:gd name="connsiteX3" fmla="*/ 141104 w 165644"/>
                <a:gd name="connsiteY3" fmla="*/ 141104 h 717791"/>
                <a:gd name="connsiteX4" fmla="*/ 82822 w 165644"/>
                <a:gd name="connsiteY4" fmla="*/ 165644 h 717791"/>
                <a:gd name="connsiteX5" fmla="*/ 24540 w 165644"/>
                <a:gd name="connsiteY5" fmla="*/ 141104 h 717791"/>
                <a:gd name="connsiteX6" fmla="*/ 0 w 165644"/>
                <a:gd name="connsiteY6" fmla="*/ 82822 h 717791"/>
                <a:gd name="connsiteX7" fmla="*/ 24540 w 165644"/>
                <a:gd name="connsiteY7" fmla="*/ 24540 h 717791"/>
                <a:gd name="connsiteX8" fmla="*/ 82822 w 165644"/>
                <a:gd name="connsiteY8" fmla="*/ 0 h 717791"/>
                <a:gd name="connsiteX9" fmla="*/ 82822 w 165644"/>
                <a:gd name="connsiteY9" fmla="*/ 0 h 717791"/>
                <a:gd name="connsiteX10" fmla="*/ 18405 w 165644"/>
                <a:gd name="connsiteY10" fmla="*/ 208589 h 717791"/>
                <a:gd name="connsiteX11" fmla="*/ 147239 w 165644"/>
                <a:gd name="connsiteY11" fmla="*/ 208589 h 717791"/>
                <a:gd name="connsiteX12" fmla="*/ 147239 w 165644"/>
                <a:gd name="connsiteY12" fmla="*/ 717791 h 717791"/>
                <a:gd name="connsiteX13" fmla="*/ 18405 w 165644"/>
                <a:gd name="connsiteY13" fmla="*/ 717791 h 717791"/>
                <a:gd name="connsiteX14" fmla="*/ 18405 w 165644"/>
                <a:gd name="connsiteY14" fmla="*/ 208589 h 717791"/>
                <a:gd name="connsiteX15" fmla="*/ 18405 w 165644"/>
                <a:gd name="connsiteY15" fmla="*/ 208589 h 717791"/>
                <a:gd name="connsiteX16" fmla="*/ 18405 w 165644"/>
                <a:gd name="connsiteY16" fmla="*/ 208589 h 71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644" h="717791">
                  <a:moveTo>
                    <a:pt x="82822" y="0"/>
                  </a:moveTo>
                  <a:cubicBezTo>
                    <a:pt x="104295" y="0"/>
                    <a:pt x="125767" y="9202"/>
                    <a:pt x="141104" y="24540"/>
                  </a:cubicBezTo>
                  <a:cubicBezTo>
                    <a:pt x="156442" y="39877"/>
                    <a:pt x="165644" y="58282"/>
                    <a:pt x="165644" y="82822"/>
                  </a:cubicBezTo>
                  <a:cubicBezTo>
                    <a:pt x="165644" y="104294"/>
                    <a:pt x="156442" y="125767"/>
                    <a:pt x="141104" y="141104"/>
                  </a:cubicBezTo>
                  <a:cubicBezTo>
                    <a:pt x="125767" y="156442"/>
                    <a:pt x="104295" y="165644"/>
                    <a:pt x="82822" y="165644"/>
                  </a:cubicBezTo>
                  <a:cubicBezTo>
                    <a:pt x="61350" y="165644"/>
                    <a:pt x="39877" y="156442"/>
                    <a:pt x="24540" y="141104"/>
                  </a:cubicBezTo>
                  <a:cubicBezTo>
                    <a:pt x="9203" y="125767"/>
                    <a:pt x="0" y="104294"/>
                    <a:pt x="0" y="82822"/>
                  </a:cubicBezTo>
                  <a:cubicBezTo>
                    <a:pt x="0" y="61350"/>
                    <a:pt x="9203" y="39877"/>
                    <a:pt x="24540" y="24540"/>
                  </a:cubicBezTo>
                  <a:cubicBezTo>
                    <a:pt x="42945" y="9202"/>
                    <a:pt x="61350" y="0"/>
                    <a:pt x="82822" y="0"/>
                  </a:cubicBezTo>
                  <a:lnTo>
                    <a:pt x="82822" y="0"/>
                  </a:lnTo>
                  <a:close/>
                  <a:moveTo>
                    <a:pt x="18405" y="208589"/>
                  </a:moveTo>
                  <a:lnTo>
                    <a:pt x="147239" y="208589"/>
                  </a:lnTo>
                  <a:lnTo>
                    <a:pt x="147239" y="717791"/>
                  </a:lnTo>
                  <a:lnTo>
                    <a:pt x="18405" y="717791"/>
                  </a:lnTo>
                  <a:lnTo>
                    <a:pt x="18405" y="208589"/>
                  </a:lnTo>
                  <a:lnTo>
                    <a:pt x="18405" y="208589"/>
                  </a:lnTo>
                  <a:lnTo>
                    <a:pt x="18405" y="208589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028C6E3E-BDBF-4C15-88FD-02564127A9B0}"/>
                </a:ext>
              </a:extLst>
            </p:cNvPr>
            <p:cNvSpPr/>
            <p:nvPr/>
          </p:nvSpPr>
          <p:spPr>
            <a:xfrm>
              <a:off x="7818390" y="3264889"/>
              <a:ext cx="527606" cy="530674"/>
            </a:xfrm>
            <a:custGeom>
              <a:avLst/>
              <a:gdLst>
                <a:gd name="connsiteX0" fmla="*/ 527607 w 527606"/>
                <a:gd name="connsiteY0" fmla="*/ 116564 h 530674"/>
                <a:gd name="connsiteX1" fmla="*/ 420245 w 527606"/>
                <a:gd name="connsiteY1" fmla="*/ 174847 h 530674"/>
                <a:gd name="connsiteX2" fmla="*/ 361963 w 527606"/>
                <a:gd name="connsiteY2" fmla="*/ 131902 h 530674"/>
                <a:gd name="connsiteX3" fmla="*/ 291411 w 527606"/>
                <a:gd name="connsiteY3" fmla="*/ 119632 h 530674"/>
                <a:gd name="connsiteX4" fmla="*/ 174846 w 527606"/>
                <a:gd name="connsiteY4" fmla="*/ 162577 h 530674"/>
                <a:gd name="connsiteX5" fmla="*/ 128834 w 527606"/>
                <a:gd name="connsiteY5" fmla="*/ 269939 h 530674"/>
                <a:gd name="connsiteX6" fmla="*/ 171779 w 527606"/>
                <a:gd name="connsiteY6" fmla="*/ 374233 h 530674"/>
                <a:gd name="connsiteX7" fmla="*/ 285276 w 527606"/>
                <a:gd name="connsiteY7" fmla="*/ 417178 h 530674"/>
                <a:gd name="connsiteX8" fmla="*/ 420245 w 527606"/>
                <a:gd name="connsiteY8" fmla="*/ 358896 h 530674"/>
                <a:gd name="connsiteX9" fmla="*/ 521472 w 527606"/>
                <a:gd name="connsiteY9" fmla="*/ 426380 h 530674"/>
                <a:gd name="connsiteX10" fmla="*/ 288344 w 527606"/>
                <a:gd name="connsiteY10" fmla="*/ 530675 h 530674"/>
                <a:gd name="connsiteX11" fmla="*/ 76687 w 527606"/>
                <a:gd name="connsiteY11" fmla="*/ 450920 h 530674"/>
                <a:gd name="connsiteX12" fmla="*/ 0 w 527606"/>
                <a:gd name="connsiteY12" fmla="*/ 266871 h 530674"/>
                <a:gd name="connsiteX13" fmla="*/ 36810 w 527606"/>
                <a:gd name="connsiteY13" fmla="*/ 131902 h 530674"/>
                <a:gd name="connsiteX14" fmla="*/ 141104 w 527606"/>
                <a:gd name="connsiteY14" fmla="*/ 33742 h 530674"/>
                <a:gd name="connsiteX15" fmla="*/ 288344 w 527606"/>
                <a:gd name="connsiteY15" fmla="*/ 0 h 530674"/>
                <a:gd name="connsiteX16" fmla="*/ 426380 w 527606"/>
                <a:gd name="connsiteY16" fmla="*/ 30675 h 530674"/>
                <a:gd name="connsiteX17" fmla="*/ 527607 w 527606"/>
                <a:gd name="connsiteY17" fmla="*/ 116564 h 530674"/>
                <a:gd name="connsiteX18" fmla="*/ 527607 w 527606"/>
                <a:gd name="connsiteY18" fmla="*/ 116564 h 53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7606" h="530674">
                  <a:moveTo>
                    <a:pt x="527607" y="116564"/>
                  </a:moveTo>
                  <a:lnTo>
                    <a:pt x="420245" y="174847"/>
                  </a:lnTo>
                  <a:cubicBezTo>
                    <a:pt x="401840" y="153374"/>
                    <a:pt x="380368" y="141104"/>
                    <a:pt x="361963" y="131902"/>
                  </a:cubicBezTo>
                  <a:cubicBezTo>
                    <a:pt x="343558" y="122699"/>
                    <a:pt x="319018" y="119632"/>
                    <a:pt x="291411" y="119632"/>
                  </a:cubicBezTo>
                  <a:cubicBezTo>
                    <a:pt x="242331" y="119632"/>
                    <a:pt x="205521" y="134969"/>
                    <a:pt x="174846" y="162577"/>
                  </a:cubicBezTo>
                  <a:cubicBezTo>
                    <a:pt x="147239" y="190184"/>
                    <a:pt x="128834" y="226994"/>
                    <a:pt x="128834" y="269939"/>
                  </a:cubicBezTo>
                  <a:cubicBezTo>
                    <a:pt x="128834" y="312883"/>
                    <a:pt x="144172" y="349693"/>
                    <a:pt x="171779" y="374233"/>
                  </a:cubicBezTo>
                  <a:cubicBezTo>
                    <a:pt x="199386" y="398773"/>
                    <a:pt x="239264" y="417178"/>
                    <a:pt x="285276" y="417178"/>
                  </a:cubicBezTo>
                  <a:cubicBezTo>
                    <a:pt x="343558" y="417178"/>
                    <a:pt x="386503" y="398773"/>
                    <a:pt x="420245" y="358896"/>
                  </a:cubicBezTo>
                  <a:lnTo>
                    <a:pt x="521472" y="426380"/>
                  </a:lnTo>
                  <a:cubicBezTo>
                    <a:pt x="466257" y="496932"/>
                    <a:pt x="389570" y="530675"/>
                    <a:pt x="288344" y="530675"/>
                  </a:cubicBezTo>
                  <a:cubicBezTo>
                    <a:pt x="199386" y="530675"/>
                    <a:pt x="125767" y="503067"/>
                    <a:pt x="76687" y="450920"/>
                  </a:cubicBezTo>
                  <a:cubicBezTo>
                    <a:pt x="24540" y="398773"/>
                    <a:pt x="0" y="337423"/>
                    <a:pt x="0" y="266871"/>
                  </a:cubicBezTo>
                  <a:cubicBezTo>
                    <a:pt x="0" y="217791"/>
                    <a:pt x="12270" y="171779"/>
                    <a:pt x="36810" y="131902"/>
                  </a:cubicBezTo>
                  <a:cubicBezTo>
                    <a:pt x="61350" y="88957"/>
                    <a:pt x="95092" y="58282"/>
                    <a:pt x="141104" y="33742"/>
                  </a:cubicBezTo>
                  <a:cubicBezTo>
                    <a:pt x="187117" y="9202"/>
                    <a:pt x="233129" y="0"/>
                    <a:pt x="288344" y="0"/>
                  </a:cubicBezTo>
                  <a:cubicBezTo>
                    <a:pt x="340491" y="0"/>
                    <a:pt x="386503" y="9202"/>
                    <a:pt x="426380" y="30675"/>
                  </a:cubicBezTo>
                  <a:cubicBezTo>
                    <a:pt x="469325" y="49080"/>
                    <a:pt x="500000" y="79755"/>
                    <a:pt x="527607" y="116564"/>
                  </a:cubicBezTo>
                  <a:lnTo>
                    <a:pt x="527607" y="116564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8FDB4C0C-6E01-4172-A772-5F6BD2C7F8D9}"/>
                </a:ext>
              </a:extLst>
            </p:cNvPr>
            <p:cNvSpPr/>
            <p:nvPr/>
          </p:nvSpPr>
          <p:spPr>
            <a:xfrm>
              <a:off x="8434954" y="3264889"/>
              <a:ext cx="533741" cy="533742"/>
            </a:xfrm>
            <a:custGeom>
              <a:avLst/>
              <a:gdLst>
                <a:gd name="connsiteX0" fmla="*/ 404907 w 533741"/>
                <a:gd name="connsiteY0" fmla="*/ 12270 h 533742"/>
                <a:gd name="connsiteX1" fmla="*/ 533742 w 533741"/>
                <a:gd name="connsiteY1" fmla="*/ 12270 h 533742"/>
                <a:gd name="connsiteX2" fmla="*/ 533742 w 533741"/>
                <a:gd name="connsiteY2" fmla="*/ 521472 h 533742"/>
                <a:gd name="connsiteX3" fmla="*/ 404907 w 533741"/>
                <a:gd name="connsiteY3" fmla="*/ 521472 h 533742"/>
                <a:gd name="connsiteX4" fmla="*/ 404907 w 533741"/>
                <a:gd name="connsiteY4" fmla="*/ 466257 h 533742"/>
                <a:gd name="connsiteX5" fmla="*/ 328220 w 533741"/>
                <a:gd name="connsiteY5" fmla="*/ 518405 h 533742"/>
                <a:gd name="connsiteX6" fmla="*/ 245399 w 533741"/>
                <a:gd name="connsiteY6" fmla="*/ 533742 h 533742"/>
                <a:gd name="connsiteX7" fmla="*/ 73619 w 533741"/>
                <a:gd name="connsiteY7" fmla="*/ 457055 h 533742"/>
                <a:gd name="connsiteX8" fmla="*/ 0 w 533741"/>
                <a:gd name="connsiteY8" fmla="*/ 266871 h 533742"/>
                <a:gd name="connsiteX9" fmla="*/ 70552 w 533741"/>
                <a:gd name="connsiteY9" fmla="*/ 73620 h 533742"/>
                <a:gd name="connsiteX10" fmla="*/ 242331 w 533741"/>
                <a:gd name="connsiteY10" fmla="*/ 0 h 533742"/>
                <a:gd name="connsiteX11" fmla="*/ 328220 w 533741"/>
                <a:gd name="connsiteY11" fmla="*/ 18405 h 533742"/>
                <a:gd name="connsiteX12" fmla="*/ 401840 w 533741"/>
                <a:gd name="connsiteY12" fmla="*/ 70552 h 533742"/>
                <a:gd name="connsiteX13" fmla="*/ 404907 w 533741"/>
                <a:gd name="connsiteY13" fmla="*/ 12270 h 533742"/>
                <a:gd name="connsiteX14" fmla="*/ 404907 w 533741"/>
                <a:gd name="connsiteY14" fmla="*/ 12270 h 533742"/>
                <a:gd name="connsiteX15" fmla="*/ 404907 w 533741"/>
                <a:gd name="connsiteY15" fmla="*/ 12270 h 533742"/>
                <a:gd name="connsiteX16" fmla="*/ 269938 w 533741"/>
                <a:gd name="connsiteY16" fmla="*/ 119632 h 533742"/>
                <a:gd name="connsiteX17" fmla="*/ 171779 w 533741"/>
                <a:gd name="connsiteY17" fmla="*/ 162577 h 533742"/>
                <a:gd name="connsiteX18" fmla="*/ 131902 w 533741"/>
                <a:gd name="connsiteY18" fmla="*/ 269939 h 533742"/>
                <a:gd name="connsiteX19" fmla="*/ 171779 w 533741"/>
                <a:gd name="connsiteY19" fmla="*/ 377301 h 533742"/>
                <a:gd name="connsiteX20" fmla="*/ 269938 w 533741"/>
                <a:gd name="connsiteY20" fmla="*/ 420245 h 533742"/>
                <a:gd name="connsiteX21" fmla="*/ 371165 w 533741"/>
                <a:gd name="connsiteY21" fmla="*/ 377301 h 533742"/>
                <a:gd name="connsiteX22" fmla="*/ 411042 w 533741"/>
                <a:gd name="connsiteY22" fmla="*/ 266871 h 533742"/>
                <a:gd name="connsiteX23" fmla="*/ 371165 w 533741"/>
                <a:gd name="connsiteY23" fmla="*/ 159509 h 533742"/>
                <a:gd name="connsiteX24" fmla="*/ 269938 w 533741"/>
                <a:gd name="connsiteY24" fmla="*/ 119632 h 533742"/>
                <a:gd name="connsiteX25" fmla="*/ 269938 w 533741"/>
                <a:gd name="connsiteY25" fmla="*/ 119632 h 5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3741" h="533742">
                  <a:moveTo>
                    <a:pt x="404907" y="12270"/>
                  </a:moveTo>
                  <a:lnTo>
                    <a:pt x="533742" y="12270"/>
                  </a:lnTo>
                  <a:lnTo>
                    <a:pt x="533742" y="521472"/>
                  </a:lnTo>
                  <a:lnTo>
                    <a:pt x="404907" y="521472"/>
                  </a:lnTo>
                  <a:lnTo>
                    <a:pt x="404907" y="466257"/>
                  </a:lnTo>
                  <a:cubicBezTo>
                    <a:pt x="380368" y="490797"/>
                    <a:pt x="355828" y="506135"/>
                    <a:pt x="328220" y="518405"/>
                  </a:cubicBezTo>
                  <a:cubicBezTo>
                    <a:pt x="303681" y="530675"/>
                    <a:pt x="276073" y="533742"/>
                    <a:pt x="245399" y="533742"/>
                  </a:cubicBezTo>
                  <a:cubicBezTo>
                    <a:pt x="177914" y="533742"/>
                    <a:pt x="122699" y="509202"/>
                    <a:pt x="73619" y="457055"/>
                  </a:cubicBezTo>
                  <a:cubicBezTo>
                    <a:pt x="24540" y="404908"/>
                    <a:pt x="0" y="343558"/>
                    <a:pt x="0" y="266871"/>
                  </a:cubicBezTo>
                  <a:cubicBezTo>
                    <a:pt x="0" y="187117"/>
                    <a:pt x="21472" y="125767"/>
                    <a:pt x="70552" y="73620"/>
                  </a:cubicBezTo>
                  <a:cubicBezTo>
                    <a:pt x="116564" y="24540"/>
                    <a:pt x="174846" y="0"/>
                    <a:pt x="242331" y="0"/>
                  </a:cubicBezTo>
                  <a:cubicBezTo>
                    <a:pt x="273006" y="0"/>
                    <a:pt x="300613" y="6135"/>
                    <a:pt x="328220" y="18405"/>
                  </a:cubicBezTo>
                  <a:cubicBezTo>
                    <a:pt x="355828" y="30675"/>
                    <a:pt x="380368" y="46012"/>
                    <a:pt x="401840" y="70552"/>
                  </a:cubicBezTo>
                  <a:lnTo>
                    <a:pt x="404907" y="12270"/>
                  </a:lnTo>
                  <a:lnTo>
                    <a:pt x="404907" y="12270"/>
                  </a:lnTo>
                  <a:lnTo>
                    <a:pt x="404907" y="12270"/>
                  </a:lnTo>
                  <a:close/>
                  <a:moveTo>
                    <a:pt x="269938" y="119632"/>
                  </a:moveTo>
                  <a:cubicBezTo>
                    <a:pt x="230061" y="119632"/>
                    <a:pt x="196319" y="134969"/>
                    <a:pt x="171779" y="162577"/>
                  </a:cubicBezTo>
                  <a:cubicBezTo>
                    <a:pt x="147239" y="190184"/>
                    <a:pt x="131902" y="226994"/>
                    <a:pt x="131902" y="269939"/>
                  </a:cubicBezTo>
                  <a:cubicBezTo>
                    <a:pt x="131902" y="312883"/>
                    <a:pt x="144172" y="349693"/>
                    <a:pt x="171779" y="377301"/>
                  </a:cubicBezTo>
                  <a:cubicBezTo>
                    <a:pt x="199386" y="404908"/>
                    <a:pt x="230061" y="420245"/>
                    <a:pt x="269938" y="420245"/>
                  </a:cubicBezTo>
                  <a:cubicBezTo>
                    <a:pt x="309815" y="420245"/>
                    <a:pt x="343558" y="404908"/>
                    <a:pt x="371165" y="377301"/>
                  </a:cubicBezTo>
                  <a:cubicBezTo>
                    <a:pt x="395705" y="349693"/>
                    <a:pt x="411042" y="312883"/>
                    <a:pt x="411042" y="266871"/>
                  </a:cubicBezTo>
                  <a:cubicBezTo>
                    <a:pt x="411042" y="220859"/>
                    <a:pt x="398773" y="187117"/>
                    <a:pt x="371165" y="159509"/>
                  </a:cubicBezTo>
                  <a:cubicBezTo>
                    <a:pt x="343558" y="131902"/>
                    <a:pt x="309815" y="119632"/>
                    <a:pt x="269938" y="119632"/>
                  </a:cubicBezTo>
                  <a:lnTo>
                    <a:pt x="269938" y="119632"/>
                  </a:lnTo>
                  <a:close/>
                </a:path>
              </a:pathLst>
            </a:custGeom>
            <a:solidFill>
              <a:srgbClr val="FFFFFF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B91CF5EC-3EFA-448A-9F5F-E1378624C6C9}"/>
                </a:ext>
              </a:extLst>
            </p:cNvPr>
            <p:cNvSpPr/>
            <p:nvPr/>
          </p:nvSpPr>
          <p:spPr>
            <a:xfrm>
              <a:off x="3140481" y="3271024"/>
              <a:ext cx="128834" cy="515337"/>
            </a:xfrm>
            <a:custGeom>
              <a:avLst/>
              <a:gdLst>
                <a:gd name="connsiteX0" fmla="*/ 0 w 128834"/>
                <a:gd name="connsiteY0" fmla="*/ 0 h 515337"/>
                <a:gd name="connsiteX1" fmla="*/ 128834 w 128834"/>
                <a:gd name="connsiteY1" fmla="*/ 0 h 515337"/>
                <a:gd name="connsiteX2" fmla="*/ 128834 w 128834"/>
                <a:gd name="connsiteY2" fmla="*/ 515337 h 515337"/>
                <a:gd name="connsiteX3" fmla="*/ 0 w 128834"/>
                <a:gd name="connsiteY3" fmla="*/ 515337 h 515337"/>
                <a:gd name="connsiteX4" fmla="*/ 0 w 128834"/>
                <a:gd name="connsiteY4" fmla="*/ 0 h 515337"/>
                <a:gd name="connsiteX5" fmla="*/ 0 w 128834"/>
                <a:gd name="connsiteY5" fmla="*/ 0 h 51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34" h="515337">
                  <a:moveTo>
                    <a:pt x="0" y="0"/>
                  </a:moveTo>
                  <a:lnTo>
                    <a:pt x="128834" y="0"/>
                  </a:lnTo>
                  <a:lnTo>
                    <a:pt x="128834" y="515337"/>
                  </a:lnTo>
                  <a:lnTo>
                    <a:pt x="0" y="5153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 w="306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373FBCC-597F-4671-86EC-72961D054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91" y="515877"/>
            <a:ext cx="1969838" cy="18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07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  <a:t>Verificación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1DF8DD-61EE-4538-9421-EB1DC34C216E}"/>
              </a:ext>
            </a:extLst>
          </p:cNvPr>
          <p:cNvSpPr txBox="1"/>
          <p:nvPr/>
        </p:nvSpPr>
        <p:spPr>
          <a:xfrm>
            <a:off x="7642550" y="2848850"/>
            <a:ext cx="4251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Pestaña 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Proyectos </a:t>
            </a: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y Gastos verificados.</a:t>
            </a:r>
          </a:p>
          <a:p>
            <a:pPr marL="361950" lvl="1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Inclusión manual o generar muestra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lvl="1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Botón “</a:t>
            </a: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V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erificación gasto”</a:t>
            </a: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E94884E0-214F-451A-AF24-EBBCEFB4713E}"/>
              </a:ext>
            </a:extLst>
          </p:cNvPr>
          <p:cNvSpPr/>
          <p:nvPr/>
        </p:nvSpPr>
        <p:spPr>
          <a:xfrm>
            <a:off x="667290" y="1478797"/>
            <a:ext cx="24416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Crear muestras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" y="1940462"/>
            <a:ext cx="6084278" cy="42687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409" y="2450539"/>
            <a:ext cx="4117141" cy="286720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247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árbol&#10;&#10;Descripción generada automáticamente">
            <a:extLst>
              <a:ext uri="{FF2B5EF4-FFF2-40B4-BE49-F238E27FC236}">
                <a16:creationId xmlns:a16="http://schemas.microsoft.com/office/drawing/2014/main" id="{89E558DD-3ED3-486A-94D6-4B7A78EC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DD401F-F92C-47F1-BE9C-3882C3144B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5000">
                <a:schemeClr val="tx1">
                  <a:lumMod val="50000"/>
                  <a:alpha val="4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1CCDC1-94E5-4603-A386-66BD1225A8D0}"/>
              </a:ext>
            </a:extLst>
          </p:cNvPr>
          <p:cNvSpPr/>
          <p:nvPr/>
        </p:nvSpPr>
        <p:spPr>
          <a:xfrm rot="16200000">
            <a:off x="5056909" y="-2046161"/>
            <a:ext cx="2078181" cy="12192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EC48D-9466-43E8-BC3B-AC6DFEE75FE1}"/>
              </a:ext>
            </a:extLst>
          </p:cNvPr>
          <p:cNvSpPr/>
          <p:nvPr/>
        </p:nvSpPr>
        <p:spPr>
          <a:xfrm>
            <a:off x="419141" y="1320800"/>
            <a:ext cx="11516185" cy="513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FA50A3-3BAB-4C3A-BEDC-0EDFD42323DB}"/>
              </a:ext>
            </a:extLst>
          </p:cNvPr>
          <p:cNvSpPr/>
          <p:nvPr/>
        </p:nvSpPr>
        <p:spPr>
          <a:xfrm>
            <a:off x="256674" y="229749"/>
            <a:ext cx="83505" cy="52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9050CC4-AE28-4ACB-B98D-0110F8730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87" y="156410"/>
            <a:ext cx="929439" cy="523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7F1107-515E-4AA0-AA20-044147D02CD9}"/>
              </a:ext>
            </a:extLst>
          </p:cNvPr>
          <p:cNvSpPr txBox="1"/>
          <p:nvPr/>
        </p:nvSpPr>
        <p:spPr>
          <a:xfrm>
            <a:off x="419142" y="398614"/>
            <a:ext cx="962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Georgia"/>
                <a:cs typeface="Georgia"/>
                <a:sym typeface="Georgia"/>
              </a:rPr>
              <a:t>Verificación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1DF8DD-61EE-4538-9421-EB1DC34C216E}"/>
              </a:ext>
            </a:extLst>
          </p:cNvPr>
          <p:cNvSpPr txBox="1"/>
          <p:nvPr/>
        </p:nvSpPr>
        <p:spPr>
          <a:xfrm>
            <a:off x="7096707" y="2697314"/>
            <a:ext cx="4626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smtClean="0">
                <a:latin typeface="Century Gothic" panose="020B0502020202020204" pitchFamily="34" charset="0"/>
                <a:cs typeface="Arial" panose="020B0604020202020204" pitchFamily="34" charset="0"/>
              </a:rPr>
              <a:t>Proyectos </a:t>
            </a: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o gastos según tipo de verificación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Sin corrección / Con incidencias</a:t>
            </a:r>
            <a:endParaRPr lang="es-ES" altLang="es-E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s-ES" altLang="es-ES" sz="1600" dirty="0">
                <a:latin typeface="Century Gothic" panose="020B0502020202020204" pitchFamily="34" charset="0"/>
                <a:cs typeface="Arial" panose="020B0604020202020204" pitchFamily="34" charset="0"/>
              </a:rPr>
              <a:t>Indicar propuesta a retirar</a:t>
            </a:r>
            <a:r>
              <a:rPr lang="es-ES" altLang="es-ES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5EB98C73-805C-45F6-97C0-83BA9E5816BD}"/>
              </a:ext>
            </a:extLst>
          </p:cNvPr>
          <p:cNvSpPr/>
          <p:nvPr/>
        </p:nvSpPr>
        <p:spPr>
          <a:xfrm>
            <a:off x="667290" y="1478797"/>
            <a:ext cx="47772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s-ES" sz="2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Registrar resultado verificación</a:t>
            </a:r>
            <a:endParaRPr lang="es-ES" altLang="es-ES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69" y="1968302"/>
            <a:ext cx="5142684" cy="384358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1A7D73-DA10-4442-A123-B4614F353F96}"/>
              </a:ext>
            </a:extLst>
          </p:cNvPr>
          <p:cNvSpPr txBox="1"/>
          <p:nvPr/>
        </p:nvSpPr>
        <p:spPr>
          <a:xfrm>
            <a:off x="419142" y="210333"/>
            <a:ext cx="3496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>
                <a:solidFill>
                  <a:schemeClr val="bg1"/>
                </a:solidFill>
              </a:rPr>
              <a:t>Sesión </a:t>
            </a:r>
            <a:r>
              <a:rPr lang="es-ES_tradnl" sz="1200" dirty="0" smtClean="0">
                <a:solidFill>
                  <a:schemeClr val="bg1"/>
                </a:solidFill>
              </a:rPr>
              <a:t>Coordinadores – </a:t>
            </a:r>
            <a:r>
              <a:rPr lang="en-US" sz="1200" dirty="0" err="1" smtClean="0">
                <a:solidFill>
                  <a:schemeClr val="bg1"/>
                </a:solidFill>
                <a:sym typeface="Georgia"/>
              </a:rPr>
              <a:t>Gestión</a:t>
            </a:r>
            <a:r>
              <a:rPr lang="en-US" sz="1200" dirty="0" smtClean="0">
                <a:solidFill>
                  <a:schemeClr val="bg1"/>
                </a:solidFill>
                <a:sym typeface="Georgia"/>
              </a:rPr>
              <a:t> de Ayudas</a:t>
            </a:r>
            <a:endParaRPr lang="en-US" sz="12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038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F2D97F-1EB1-4A29-ABF5-D5A58D4C5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53" y="2242959"/>
            <a:ext cx="2546690" cy="14336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090283C-BD7A-4CE2-A61B-3E129304479E}"/>
              </a:ext>
            </a:extLst>
          </p:cNvPr>
          <p:cNvSpPr/>
          <p:nvPr/>
        </p:nvSpPr>
        <p:spPr>
          <a:xfrm>
            <a:off x="0" y="0"/>
            <a:ext cx="2434278" cy="6858000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  <a:alpha val="0"/>
                </a:schemeClr>
              </a:gs>
              <a:gs pos="2000">
                <a:schemeClr val="tx1">
                  <a:lumMod val="50000"/>
                  <a:alpha val="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98A3FB-90C2-4E0A-80D6-33837DC2A2C5}"/>
              </a:ext>
            </a:extLst>
          </p:cNvPr>
          <p:cNvSpPr txBox="1"/>
          <p:nvPr/>
        </p:nvSpPr>
        <p:spPr>
          <a:xfrm>
            <a:off x="4673600" y="3918856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Thinking</a:t>
            </a:r>
            <a:r>
              <a:rPr lang="es-E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&amp; </a:t>
            </a:r>
            <a:r>
              <a:rPr lang="es-E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Making</a:t>
            </a:r>
            <a:r>
              <a:rPr lang="es-E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the</a:t>
            </a:r>
            <a:r>
              <a:rPr lang="es-E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Future</a:t>
            </a:r>
          </a:p>
        </p:txBody>
      </p:sp>
    </p:spTree>
    <p:extLst>
      <p:ext uri="{BB962C8B-B14F-4D97-AF65-F5344CB8AC3E}">
        <p14:creationId xmlns:p14="http://schemas.microsoft.com/office/powerpoint/2010/main" val="16109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E4F2F9F9-CE1A-46AC-B8B1-D3E8DFCA3C6E}"/>
              </a:ext>
            </a:extLst>
          </p:cNvPr>
          <p:cNvSpPr/>
          <p:nvPr/>
        </p:nvSpPr>
        <p:spPr>
          <a:xfrm>
            <a:off x="5394618" y="1810827"/>
            <a:ext cx="4717590" cy="3675888"/>
          </a:xfrm>
          <a:prstGeom prst="roundRect">
            <a:avLst>
              <a:gd name="adj" fmla="val 2892"/>
            </a:avLst>
          </a:prstGeom>
          <a:solidFill>
            <a:srgbClr val="DDE6F4">
              <a:alpha val="18000"/>
            </a:srgb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51DD8559-6820-499B-9009-55F3C394B3FB}"/>
              </a:ext>
            </a:extLst>
          </p:cNvPr>
          <p:cNvSpPr/>
          <p:nvPr/>
        </p:nvSpPr>
        <p:spPr>
          <a:xfrm>
            <a:off x="325505" y="2150142"/>
            <a:ext cx="1986698" cy="1847779"/>
          </a:xfrm>
          <a:prstGeom prst="homePlate">
            <a:avLst>
              <a:gd name="adj" fmla="val 18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588AA86-9909-48FC-8A2D-C4BA4A2B8534}"/>
              </a:ext>
            </a:extLst>
          </p:cNvPr>
          <p:cNvSpPr/>
          <p:nvPr/>
        </p:nvSpPr>
        <p:spPr>
          <a:xfrm>
            <a:off x="1998279" y="1801368"/>
            <a:ext cx="3342518" cy="3675888"/>
          </a:xfrm>
          <a:prstGeom prst="roundRect">
            <a:avLst>
              <a:gd name="adj" fmla="val 2892"/>
            </a:avLst>
          </a:prstGeom>
          <a:solidFill>
            <a:srgbClr val="DDE6F4">
              <a:alpha val="18000"/>
            </a:srgb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EEA8472-CAA7-41CE-9F81-885BA2E9848A}"/>
              </a:ext>
            </a:extLst>
          </p:cNvPr>
          <p:cNvSpPr/>
          <p:nvPr/>
        </p:nvSpPr>
        <p:spPr>
          <a:xfrm>
            <a:off x="2654212" y="748825"/>
            <a:ext cx="6883575" cy="7613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alcance propuesto se compone de la implantación de la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Plataforma Interpublica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modalidad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SaaS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la activación de los siguientes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módulos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servicios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19A80569-96F1-4257-8B4C-C00DCB6E7CFD}"/>
              </a:ext>
            </a:extLst>
          </p:cNvPr>
          <p:cNvSpPr/>
          <p:nvPr/>
        </p:nvSpPr>
        <p:spPr>
          <a:xfrm>
            <a:off x="2000011" y="2150142"/>
            <a:ext cx="1882328" cy="1847779"/>
          </a:xfrm>
          <a:prstGeom prst="chevron">
            <a:avLst>
              <a:gd name="adj" fmla="val 1920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9B8E0C8F-9396-4620-B5A6-DED0165DA521}"/>
              </a:ext>
            </a:extLst>
          </p:cNvPr>
          <p:cNvSpPr/>
          <p:nvPr/>
        </p:nvSpPr>
        <p:spPr>
          <a:xfrm>
            <a:off x="3577857" y="2150142"/>
            <a:ext cx="1882328" cy="1847779"/>
          </a:xfrm>
          <a:prstGeom prst="chevron">
            <a:avLst>
              <a:gd name="adj" fmla="val 1920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32CF1E0E-5272-4850-A08B-BD69B9269A81}"/>
              </a:ext>
            </a:extLst>
          </p:cNvPr>
          <p:cNvSpPr/>
          <p:nvPr/>
        </p:nvSpPr>
        <p:spPr>
          <a:xfrm>
            <a:off x="5155702" y="2150142"/>
            <a:ext cx="1882328" cy="1847779"/>
          </a:xfrm>
          <a:prstGeom prst="chevron">
            <a:avLst>
              <a:gd name="adj" fmla="val 19203"/>
            </a:avLst>
          </a:prstGeom>
          <a:solidFill>
            <a:srgbClr val="9E1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echa: cheurón 26">
            <a:extLst>
              <a:ext uri="{FF2B5EF4-FFF2-40B4-BE49-F238E27FC236}">
                <a16:creationId xmlns:a16="http://schemas.microsoft.com/office/drawing/2014/main" id="{2A2C29E2-B9C4-4F34-B6BD-EFBCC0317116}"/>
              </a:ext>
            </a:extLst>
          </p:cNvPr>
          <p:cNvSpPr/>
          <p:nvPr/>
        </p:nvSpPr>
        <p:spPr>
          <a:xfrm>
            <a:off x="6733547" y="2150142"/>
            <a:ext cx="1882328" cy="1847779"/>
          </a:xfrm>
          <a:prstGeom prst="chevron">
            <a:avLst>
              <a:gd name="adj" fmla="val 19203"/>
            </a:avLst>
          </a:prstGeom>
          <a:solidFill>
            <a:srgbClr val="9E1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echa: cheurón 27">
            <a:extLst>
              <a:ext uri="{FF2B5EF4-FFF2-40B4-BE49-F238E27FC236}">
                <a16:creationId xmlns:a16="http://schemas.microsoft.com/office/drawing/2014/main" id="{BF03BBB3-AD6D-43F6-849D-84B3D2D3E10D}"/>
              </a:ext>
            </a:extLst>
          </p:cNvPr>
          <p:cNvSpPr/>
          <p:nvPr/>
        </p:nvSpPr>
        <p:spPr>
          <a:xfrm>
            <a:off x="8311393" y="2150142"/>
            <a:ext cx="1882328" cy="1847779"/>
          </a:xfrm>
          <a:prstGeom prst="chevron">
            <a:avLst>
              <a:gd name="adj" fmla="val 19203"/>
            </a:avLst>
          </a:prstGeom>
          <a:solidFill>
            <a:srgbClr val="9E1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echa: cheurón 11">
            <a:extLst>
              <a:ext uri="{FF2B5EF4-FFF2-40B4-BE49-F238E27FC236}">
                <a16:creationId xmlns:a16="http://schemas.microsoft.com/office/drawing/2014/main" id="{CE2C33AC-02D6-453A-B15E-6CBD61A244FF}"/>
              </a:ext>
            </a:extLst>
          </p:cNvPr>
          <p:cNvSpPr/>
          <p:nvPr/>
        </p:nvSpPr>
        <p:spPr>
          <a:xfrm>
            <a:off x="9891100" y="2148199"/>
            <a:ext cx="1879789" cy="1858431"/>
          </a:xfrm>
          <a:custGeom>
            <a:avLst/>
            <a:gdLst>
              <a:gd name="connsiteX0" fmla="*/ 0 w 1632587"/>
              <a:gd name="connsiteY0" fmla="*/ 0 h 1847779"/>
              <a:gd name="connsiteX1" fmla="*/ 1261108 w 1632587"/>
              <a:gd name="connsiteY1" fmla="*/ 0 h 1847779"/>
              <a:gd name="connsiteX2" fmla="*/ 1632587 w 1632587"/>
              <a:gd name="connsiteY2" fmla="*/ 923890 h 1847779"/>
              <a:gd name="connsiteX3" fmla="*/ 1261108 w 1632587"/>
              <a:gd name="connsiteY3" fmla="*/ 1847779 h 1847779"/>
              <a:gd name="connsiteX4" fmla="*/ 0 w 1632587"/>
              <a:gd name="connsiteY4" fmla="*/ 1847779 h 1847779"/>
              <a:gd name="connsiteX5" fmla="*/ 371479 w 1632587"/>
              <a:gd name="connsiteY5" fmla="*/ 923890 h 1847779"/>
              <a:gd name="connsiteX6" fmla="*/ 0 w 1632587"/>
              <a:gd name="connsiteY6" fmla="*/ 0 h 1847779"/>
              <a:gd name="connsiteX0" fmla="*/ 0 w 1632587"/>
              <a:gd name="connsiteY0" fmla="*/ 0 h 1847779"/>
              <a:gd name="connsiteX1" fmla="*/ 1605353 w 1632587"/>
              <a:gd name="connsiteY1" fmla="*/ 10757 h 1847779"/>
              <a:gd name="connsiteX2" fmla="*/ 1632587 w 1632587"/>
              <a:gd name="connsiteY2" fmla="*/ 923890 h 1847779"/>
              <a:gd name="connsiteX3" fmla="*/ 1261108 w 1632587"/>
              <a:gd name="connsiteY3" fmla="*/ 1847779 h 1847779"/>
              <a:gd name="connsiteX4" fmla="*/ 0 w 1632587"/>
              <a:gd name="connsiteY4" fmla="*/ 1847779 h 1847779"/>
              <a:gd name="connsiteX5" fmla="*/ 371479 w 1632587"/>
              <a:gd name="connsiteY5" fmla="*/ 923890 h 1847779"/>
              <a:gd name="connsiteX6" fmla="*/ 0 w 1632587"/>
              <a:gd name="connsiteY6" fmla="*/ 0 h 1847779"/>
              <a:gd name="connsiteX0" fmla="*/ 0 w 1632587"/>
              <a:gd name="connsiteY0" fmla="*/ 0 h 1847779"/>
              <a:gd name="connsiteX1" fmla="*/ 1605353 w 1632587"/>
              <a:gd name="connsiteY1" fmla="*/ 10757 h 1847779"/>
              <a:gd name="connsiteX2" fmla="*/ 1632587 w 1632587"/>
              <a:gd name="connsiteY2" fmla="*/ 923890 h 1847779"/>
              <a:gd name="connsiteX3" fmla="*/ 1605352 w 1632587"/>
              <a:gd name="connsiteY3" fmla="*/ 1847779 h 1847779"/>
              <a:gd name="connsiteX4" fmla="*/ 0 w 1632587"/>
              <a:gd name="connsiteY4" fmla="*/ 1847779 h 1847779"/>
              <a:gd name="connsiteX5" fmla="*/ 371479 w 1632587"/>
              <a:gd name="connsiteY5" fmla="*/ 923890 h 1847779"/>
              <a:gd name="connsiteX6" fmla="*/ 0 w 1632587"/>
              <a:gd name="connsiteY6" fmla="*/ 0 h 1847779"/>
              <a:gd name="connsiteX0" fmla="*/ 0 w 1632587"/>
              <a:gd name="connsiteY0" fmla="*/ 0 h 1847779"/>
              <a:gd name="connsiteX1" fmla="*/ 1605353 w 1632587"/>
              <a:gd name="connsiteY1" fmla="*/ 10757 h 1847779"/>
              <a:gd name="connsiteX2" fmla="*/ 1632587 w 1632587"/>
              <a:gd name="connsiteY2" fmla="*/ 923890 h 1847779"/>
              <a:gd name="connsiteX3" fmla="*/ 1624402 w 1632587"/>
              <a:gd name="connsiteY3" fmla="*/ 1847779 h 1847779"/>
              <a:gd name="connsiteX4" fmla="*/ 0 w 1632587"/>
              <a:gd name="connsiteY4" fmla="*/ 1847779 h 1847779"/>
              <a:gd name="connsiteX5" fmla="*/ 371479 w 1632587"/>
              <a:gd name="connsiteY5" fmla="*/ 923890 h 1847779"/>
              <a:gd name="connsiteX6" fmla="*/ 0 w 1632587"/>
              <a:gd name="connsiteY6" fmla="*/ 0 h 1847779"/>
              <a:gd name="connsiteX0" fmla="*/ 0 w 1632587"/>
              <a:gd name="connsiteY0" fmla="*/ 1943 h 1849722"/>
              <a:gd name="connsiteX1" fmla="*/ 1630753 w 1632587"/>
              <a:gd name="connsiteY1" fmla="*/ 0 h 1849722"/>
              <a:gd name="connsiteX2" fmla="*/ 1632587 w 1632587"/>
              <a:gd name="connsiteY2" fmla="*/ 925833 h 1849722"/>
              <a:gd name="connsiteX3" fmla="*/ 1624402 w 1632587"/>
              <a:gd name="connsiteY3" fmla="*/ 1849722 h 1849722"/>
              <a:gd name="connsiteX4" fmla="*/ 0 w 1632587"/>
              <a:gd name="connsiteY4" fmla="*/ 1849722 h 1849722"/>
              <a:gd name="connsiteX5" fmla="*/ 371479 w 1632587"/>
              <a:gd name="connsiteY5" fmla="*/ 925833 h 1849722"/>
              <a:gd name="connsiteX6" fmla="*/ 0 w 1632587"/>
              <a:gd name="connsiteY6" fmla="*/ 1943 h 1849722"/>
              <a:gd name="connsiteX0" fmla="*/ 0 w 1632587"/>
              <a:gd name="connsiteY0" fmla="*/ 1943 h 1849722"/>
              <a:gd name="connsiteX1" fmla="*/ 1630753 w 1632587"/>
              <a:gd name="connsiteY1" fmla="*/ 0 h 1849722"/>
              <a:gd name="connsiteX2" fmla="*/ 1632587 w 1632587"/>
              <a:gd name="connsiteY2" fmla="*/ 925833 h 1849722"/>
              <a:gd name="connsiteX3" fmla="*/ 1624402 w 1632587"/>
              <a:gd name="connsiteY3" fmla="*/ 1849722 h 1849722"/>
              <a:gd name="connsiteX4" fmla="*/ 0 w 1632587"/>
              <a:gd name="connsiteY4" fmla="*/ 1849722 h 1849722"/>
              <a:gd name="connsiteX5" fmla="*/ 334871 w 1632587"/>
              <a:gd name="connsiteY5" fmla="*/ 925833 h 1849722"/>
              <a:gd name="connsiteX6" fmla="*/ 0 w 1632587"/>
              <a:gd name="connsiteY6" fmla="*/ 1943 h 1849722"/>
              <a:gd name="connsiteX0" fmla="*/ 12203 w 1632587"/>
              <a:gd name="connsiteY0" fmla="*/ 1943 h 1849722"/>
              <a:gd name="connsiteX1" fmla="*/ 1630753 w 1632587"/>
              <a:gd name="connsiteY1" fmla="*/ 0 h 1849722"/>
              <a:gd name="connsiteX2" fmla="*/ 1632587 w 1632587"/>
              <a:gd name="connsiteY2" fmla="*/ 925833 h 1849722"/>
              <a:gd name="connsiteX3" fmla="*/ 1624402 w 1632587"/>
              <a:gd name="connsiteY3" fmla="*/ 1849722 h 1849722"/>
              <a:gd name="connsiteX4" fmla="*/ 0 w 1632587"/>
              <a:gd name="connsiteY4" fmla="*/ 1849722 h 1849722"/>
              <a:gd name="connsiteX5" fmla="*/ 334871 w 1632587"/>
              <a:gd name="connsiteY5" fmla="*/ 925833 h 1849722"/>
              <a:gd name="connsiteX6" fmla="*/ 12203 w 1632587"/>
              <a:gd name="connsiteY6" fmla="*/ 1943 h 1849722"/>
              <a:gd name="connsiteX0" fmla="*/ 0 w 1620384"/>
              <a:gd name="connsiteY0" fmla="*/ 1943 h 1849722"/>
              <a:gd name="connsiteX1" fmla="*/ 1618550 w 1620384"/>
              <a:gd name="connsiteY1" fmla="*/ 0 h 1849722"/>
              <a:gd name="connsiteX2" fmla="*/ 1620384 w 1620384"/>
              <a:gd name="connsiteY2" fmla="*/ 925833 h 1849722"/>
              <a:gd name="connsiteX3" fmla="*/ 1612199 w 1620384"/>
              <a:gd name="connsiteY3" fmla="*/ 1849722 h 1849722"/>
              <a:gd name="connsiteX4" fmla="*/ 0 w 1620384"/>
              <a:gd name="connsiteY4" fmla="*/ 1849722 h 1849722"/>
              <a:gd name="connsiteX5" fmla="*/ 322668 w 1620384"/>
              <a:gd name="connsiteY5" fmla="*/ 925833 h 1849722"/>
              <a:gd name="connsiteX6" fmla="*/ 0 w 1620384"/>
              <a:gd name="connsiteY6" fmla="*/ 1943 h 1849722"/>
              <a:gd name="connsiteX0" fmla="*/ 0 w 1620384"/>
              <a:gd name="connsiteY0" fmla="*/ 1943 h 1849722"/>
              <a:gd name="connsiteX1" fmla="*/ 1618550 w 1620384"/>
              <a:gd name="connsiteY1" fmla="*/ 0 h 1849722"/>
              <a:gd name="connsiteX2" fmla="*/ 1620384 w 1620384"/>
              <a:gd name="connsiteY2" fmla="*/ 925833 h 1849722"/>
              <a:gd name="connsiteX3" fmla="*/ 1612199 w 1620384"/>
              <a:gd name="connsiteY3" fmla="*/ 1849722 h 1849722"/>
              <a:gd name="connsiteX4" fmla="*/ 0 w 1620384"/>
              <a:gd name="connsiteY4" fmla="*/ 1849722 h 1849722"/>
              <a:gd name="connsiteX5" fmla="*/ 322668 w 1620384"/>
              <a:gd name="connsiteY5" fmla="*/ 925833 h 1849722"/>
              <a:gd name="connsiteX6" fmla="*/ 0 w 1620384"/>
              <a:gd name="connsiteY6" fmla="*/ 1943 h 1849722"/>
              <a:gd name="connsiteX0" fmla="*/ 0 w 1620384"/>
              <a:gd name="connsiteY0" fmla="*/ 1943 h 1858431"/>
              <a:gd name="connsiteX1" fmla="*/ 1618550 w 1620384"/>
              <a:gd name="connsiteY1" fmla="*/ 0 h 1858431"/>
              <a:gd name="connsiteX2" fmla="*/ 1620384 w 1620384"/>
              <a:gd name="connsiteY2" fmla="*/ 925833 h 1858431"/>
              <a:gd name="connsiteX3" fmla="*/ 1612199 w 1620384"/>
              <a:gd name="connsiteY3" fmla="*/ 1849722 h 1858431"/>
              <a:gd name="connsiteX4" fmla="*/ 22314 w 1620384"/>
              <a:gd name="connsiteY4" fmla="*/ 1858431 h 1858431"/>
              <a:gd name="connsiteX5" fmla="*/ 322668 w 1620384"/>
              <a:gd name="connsiteY5" fmla="*/ 925833 h 1858431"/>
              <a:gd name="connsiteX6" fmla="*/ 0 w 1620384"/>
              <a:gd name="connsiteY6" fmla="*/ 1943 h 1858431"/>
              <a:gd name="connsiteX0" fmla="*/ 0 w 1605507"/>
              <a:gd name="connsiteY0" fmla="*/ 1943 h 1858431"/>
              <a:gd name="connsiteX1" fmla="*/ 1603673 w 1605507"/>
              <a:gd name="connsiteY1" fmla="*/ 0 h 1858431"/>
              <a:gd name="connsiteX2" fmla="*/ 1605507 w 1605507"/>
              <a:gd name="connsiteY2" fmla="*/ 925833 h 1858431"/>
              <a:gd name="connsiteX3" fmla="*/ 1597322 w 1605507"/>
              <a:gd name="connsiteY3" fmla="*/ 1849722 h 1858431"/>
              <a:gd name="connsiteX4" fmla="*/ 7437 w 1605507"/>
              <a:gd name="connsiteY4" fmla="*/ 1858431 h 1858431"/>
              <a:gd name="connsiteX5" fmla="*/ 307791 w 1605507"/>
              <a:gd name="connsiteY5" fmla="*/ 925833 h 1858431"/>
              <a:gd name="connsiteX6" fmla="*/ 0 w 1605507"/>
              <a:gd name="connsiteY6" fmla="*/ 1943 h 185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507" h="1858431">
                <a:moveTo>
                  <a:pt x="0" y="1943"/>
                </a:moveTo>
                <a:lnTo>
                  <a:pt x="1603673" y="0"/>
                </a:lnTo>
                <a:cubicBezTo>
                  <a:pt x="1604284" y="308611"/>
                  <a:pt x="1604896" y="617222"/>
                  <a:pt x="1605507" y="925833"/>
                </a:cubicBezTo>
                <a:cubicBezTo>
                  <a:pt x="1602779" y="1233796"/>
                  <a:pt x="1600050" y="1541759"/>
                  <a:pt x="1597322" y="1849722"/>
                </a:cubicBezTo>
                <a:lnTo>
                  <a:pt x="7437" y="1858431"/>
                </a:lnTo>
                <a:lnTo>
                  <a:pt x="307791" y="925833"/>
                </a:lnTo>
                <a:lnTo>
                  <a:pt x="0" y="19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1754DB-E426-4440-B56A-7E52C4474D7C}"/>
              </a:ext>
            </a:extLst>
          </p:cNvPr>
          <p:cNvSpPr txBox="1"/>
          <p:nvPr/>
        </p:nvSpPr>
        <p:spPr>
          <a:xfrm>
            <a:off x="408918" y="2747566"/>
            <a:ext cx="17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Definición de convocatoria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8D61138-880A-4172-97D7-186985059317}"/>
              </a:ext>
            </a:extLst>
          </p:cNvPr>
          <p:cNvSpPr txBox="1"/>
          <p:nvPr/>
        </p:nvSpPr>
        <p:spPr>
          <a:xfrm>
            <a:off x="2456631" y="2747566"/>
            <a:ext cx="17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 de solicitudes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878031A-B59A-4492-86D0-2A58D5D0682A}"/>
              </a:ext>
            </a:extLst>
          </p:cNvPr>
          <p:cNvSpPr txBox="1"/>
          <p:nvPr/>
        </p:nvSpPr>
        <p:spPr>
          <a:xfrm>
            <a:off x="3905852" y="2747566"/>
            <a:ext cx="17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Adjudicación de ayudas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42BEA4C-6F54-4BE5-A4BE-A4576A330BDA}"/>
              </a:ext>
            </a:extLst>
          </p:cNvPr>
          <p:cNvSpPr txBox="1"/>
          <p:nvPr/>
        </p:nvSpPr>
        <p:spPr>
          <a:xfrm>
            <a:off x="5622823" y="2624454"/>
            <a:ext cx="143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Ejecución y Seguimiento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5DA2129-806E-4267-993C-4AACC03CB38F}"/>
              </a:ext>
            </a:extLst>
          </p:cNvPr>
          <p:cNvSpPr txBox="1"/>
          <p:nvPr/>
        </p:nvSpPr>
        <p:spPr>
          <a:xfrm>
            <a:off x="7133511" y="2870676"/>
            <a:ext cx="1756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Justificación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1264F3D-A330-4491-B84B-722D5AD5D1C7}"/>
              </a:ext>
            </a:extLst>
          </p:cNvPr>
          <p:cNvSpPr txBox="1"/>
          <p:nvPr/>
        </p:nvSpPr>
        <p:spPr>
          <a:xfrm>
            <a:off x="8689896" y="2747566"/>
            <a:ext cx="17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Apoyo a la certificación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DF124B6-EAE7-4722-9E44-9AF33F51BD84}"/>
              </a:ext>
            </a:extLst>
          </p:cNvPr>
          <p:cNvSpPr txBox="1"/>
          <p:nvPr/>
        </p:nvSpPr>
        <p:spPr>
          <a:xfrm>
            <a:off x="10090767" y="2710676"/>
            <a:ext cx="175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Impacto</a:t>
            </a: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D871F977-131D-4AF0-A499-0D3B0DBB4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12203" y="4083674"/>
            <a:ext cx="2540292" cy="1023342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431FE6F1-8E90-4149-B9F7-3D37532F849B}"/>
              </a:ext>
            </a:extLst>
          </p:cNvPr>
          <p:cNvGrpSpPr/>
          <p:nvPr/>
        </p:nvGrpSpPr>
        <p:grpSpPr>
          <a:xfrm>
            <a:off x="6128519" y="3997921"/>
            <a:ext cx="3272662" cy="1341758"/>
            <a:chOff x="2584486" y="4988726"/>
            <a:chExt cx="3272662" cy="1341758"/>
          </a:xfrm>
        </p:grpSpPr>
        <p:pic>
          <p:nvPicPr>
            <p:cNvPr id="31" name="Imagen 30" descr="Interfaz de usuario gráfica, Texto&#10;&#10;Descripción generada automáticamente">
              <a:extLst>
                <a:ext uri="{FF2B5EF4-FFF2-40B4-BE49-F238E27FC236}">
                  <a16:creationId xmlns:a16="http://schemas.microsoft.com/office/drawing/2014/main" id="{55F08D78-D3BB-4043-A523-CCA6C0724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14"/>
            <a:stretch/>
          </p:blipFill>
          <p:spPr>
            <a:xfrm>
              <a:off x="2584486" y="5625960"/>
              <a:ext cx="3272662" cy="704524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E5C5EC5-EABC-455F-9C21-8CB2DBA32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35724" b="5296"/>
            <a:stretch/>
          </p:blipFill>
          <p:spPr>
            <a:xfrm>
              <a:off x="2962481" y="4988726"/>
              <a:ext cx="2516672" cy="689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62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95B7A-4FC7-41F0-A1DF-2389334BB30C}"/>
              </a:ext>
            </a:extLst>
          </p:cNvPr>
          <p:cNvSpPr txBox="1"/>
          <p:nvPr/>
        </p:nvSpPr>
        <p:spPr>
          <a:xfrm>
            <a:off x="151603" y="135950"/>
            <a:ext cx="6546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F1D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4_Soluciones Tecnológicas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0F3EBAA-2614-4794-A198-49751951C6F9}"/>
              </a:ext>
            </a:extLst>
          </p:cNvPr>
          <p:cNvSpPr txBox="1"/>
          <p:nvPr/>
        </p:nvSpPr>
        <p:spPr>
          <a:xfrm>
            <a:off x="484044" y="2547807"/>
            <a:ext cx="5840718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 permite llevar todo el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control, ejecución y seguimiento desde el nacimiento de la senda financiera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través de un sistema de pista de auditoría está preparado para cuando llegue un control externo poder resolver todas las cuestiones que se planteen.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permite a través de un CDM explotar la información de ejecución a alto nivel para obtener una visión completa y exhaustiva del organismo.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suscripción a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ofrece un portfolio de servicios gestionados incluyendo un soporte al usuario diario y un mantenimiento tanto evolutivo como correctivo donde se escuchan y evalúan las propuestas de los clientes. </a:t>
            </a:r>
          </a:p>
        </p:txBody>
      </p:sp>
      <p:sp>
        <p:nvSpPr>
          <p:cNvPr id="48" name="Diagrama de flujo: multidocumento 47">
            <a:extLst>
              <a:ext uri="{FF2B5EF4-FFF2-40B4-BE49-F238E27FC236}">
                <a16:creationId xmlns:a16="http://schemas.microsoft.com/office/drawing/2014/main" id="{0C08BF83-EB1E-42E1-99D5-B9F5248E2490}"/>
              </a:ext>
            </a:extLst>
          </p:cNvPr>
          <p:cNvSpPr/>
          <p:nvPr/>
        </p:nvSpPr>
        <p:spPr>
          <a:xfrm>
            <a:off x="5952051" y="1885507"/>
            <a:ext cx="372711" cy="434602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5507489-F4AC-415A-9165-B9B3503C61BC}"/>
              </a:ext>
            </a:extLst>
          </p:cNvPr>
          <p:cNvGrpSpPr/>
          <p:nvPr/>
        </p:nvGrpSpPr>
        <p:grpSpPr>
          <a:xfrm>
            <a:off x="3170804" y="1171880"/>
            <a:ext cx="2077144" cy="1191525"/>
            <a:chOff x="4421713" y="2134332"/>
            <a:chExt cx="2937552" cy="1779396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B01DF9D-E6A1-4040-B6EB-B9B2474F4FEC}"/>
                </a:ext>
              </a:extLst>
            </p:cNvPr>
            <p:cNvSpPr/>
            <p:nvPr/>
          </p:nvSpPr>
          <p:spPr>
            <a:xfrm>
              <a:off x="4421713" y="2134332"/>
              <a:ext cx="2937552" cy="1779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891F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6A9ABF2D-13C0-443E-B881-D491637BD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3336" y="2508906"/>
              <a:ext cx="2334306" cy="778103"/>
            </a:xfrm>
            <a:prstGeom prst="rect">
              <a:avLst/>
            </a:prstGeom>
          </p:spPr>
        </p:pic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FF33149A-2F0E-462D-B70B-8729D5E1F828}"/>
                </a:ext>
              </a:extLst>
            </p:cNvPr>
            <p:cNvSpPr/>
            <p:nvPr/>
          </p:nvSpPr>
          <p:spPr>
            <a:xfrm>
              <a:off x="4421713" y="3362178"/>
              <a:ext cx="2937552" cy="551550"/>
            </a:xfrm>
            <a:prstGeom prst="rect">
              <a:avLst/>
            </a:prstGeom>
            <a:solidFill>
              <a:srgbClr val="B82A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Cuadro de mando global</a:t>
              </a: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3" name="Gráfico 52" descr="Lápiz con relleno sólido">
            <a:extLst>
              <a:ext uri="{FF2B5EF4-FFF2-40B4-BE49-F238E27FC236}">
                <a16:creationId xmlns:a16="http://schemas.microsoft.com/office/drawing/2014/main" id="{95A37AE2-9699-45A8-9EED-53DE2A52135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949514" y="1116569"/>
            <a:ext cx="579912" cy="579912"/>
          </a:xfrm>
          <a:prstGeom prst="rect">
            <a:avLst/>
          </a:prstGeom>
        </p:spPr>
      </p:pic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0F60BDD2-590B-48A0-9FE3-DB8418A1C7A3}"/>
              </a:ext>
            </a:extLst>
          </p:cNvPr>
          <p:cNvCxnSpPr>
            <a:cxnSpLocks/>
          </p:cNvCxnSpPr>
          <p:nvPr/>
        </p:nvCxnSpPr>
        <p:spPr>
          <a:xfrm>
            <a:off x="5563518" y="1803896"/>
            <a:ext cx="979161" cy="0"/>
          </a:xfrm>
          <a:prstGeom prst="straightConnector1">
            <a:avLst/>
          </a:prstGeom>
          <a:ln w="57150">
            <a:solidFill>
              <a:srgbClr val="891F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F3EAA2B8-2EAD-46DA-89CA-73CB16553166}"/>
              </a:ext>
            </a:extLst>
          </p:cNvPr>
          <p:cNvSpPr txBox="1"/>
          <p:nvPr/>
        </p:nvSpPr>
        <p:spPr>
          <a:xfrm>
            <a:off x="431590" y="526876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¿Por qué usar Gestión de Ayudas si ya existe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CoFFEE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6ABA279-5874-46DC-B547-83E0990A09A6}"/>
              </a:ext>
            </a:extLst>
          </p:cNvPr>
          <p:cNvSpPr txBox="1"/>
          <p:nvPr/>
        </p:nvSpPr>
        <p:spPr>
          <a:xfrm>
            <a:off x="6304441" y="2522280"/>
            <a:ext cx="5760737" cy="3570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 de listas de evaluación por cada elemento (Proyecto,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subproy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actuación)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estable de validaciones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Parametrizable: 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robusto de roles, permisos y gestiones de usuarios.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de transiciones de estado de los elementos definido por el cliente.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Informes de explotación de la información a demanda.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E1E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Interpública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de Notificaciones para el control de tiempos. </a:t>
            </a:r>
          </a:p>
        </p:txBody>
      </p:sp>
      <p:sp>
        <p:nvSpPr>
          <p:cNvPr id="59" name="Diagrama de flujo: multidocumento 58">
            <a:extLst>
              <a:ext uri="{FF2B5EF4-FFF2-40B4-BE49-F238E27FC236}">
                <a16:creationId xmlns:a16="http://schemas.microsoft.com/office/drawing/2014/main" id="{B21DD9AC-B8D6-48B1-A739-8BD81A1CFD64}"/>
              </a:ext>
            </a:extLst>
          </p:cNvPr>
          <p:cNvSpPr/>
          <p:nvPr/>
        </p:nvSpPr>
        <p:spPr>
          <a:xfrm>
            <a:off x="2505099" y="1817845"/>
            <a:ext cx="372711" cy="434602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áfico 59" descr="Lápiz con relleno sólido">
            <a:extLst>
              <a:ext uri="{FF2B5EF4-FFF2-40B4-BE49-F238E27FC236}">
                <a16:creationId xmlns:a16="http://schemas.microsoft.com/office/drawing/2014/main" id="{81257843-E329-4FDE-B093-E5720550E1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452119" y="1105619"/>
            <a:ext cx="579912" cy="579912"/>
          </a:xfrm>
          <a:prstGeom prst="rect">
            <a:avLst/>
          </a:prstGeom>
        </p:spPr>
      </p:pic>
      <p:pic>
        <p:nvPicPr>
          <p:cNvPr id="2050" name="Picture 2" descr="SECRETARÍA GENERAL DE FONDOS EUROPEOS: SGFE">
            <a:extLst>
              <a:ext uri="{FF2B5EF4-FFF2-40B4-BE49-F238E27FC236}">
                <a16:creationId xmlns:a16="http://schemas.microsoft.com/office/drawing/2014/main" id="{75B05A87-89D4-43A8-8AFF-E071E59C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53" y="835225"/>
            <a:ext cx="3114347" cy="16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1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615890" y="3402106"/>
            <a:ext cx="8343463" cy="1062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615890" y="2649071"/>
            <a:ext cx="8343463" cy="36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84C220C-DAE2-450D-9C49-CA290CC8C1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079" y="161009"/>
            <a:ext cx="711424" cy="3277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A85DC84-C881-4FBB-B242-39416C006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75915" y="93016"/>
            <a:ext cx="626382" cy="355961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F6E7A5-4BC2-4596-89E2-566E67FE86FC}"/>
              </a:ext>
            </a:extLst>
          </p:cNvPr>
          <p:cNvCxnSpPr>
            <a:cxnSpLocks/>
          </p:cNvCxnSpPr>
          <p:nvPr/>
        </p:nvCxnSpPr>
        <p:spPr>
          <a:xfrm>
            <a:off x="11275728" y="226321"/>
            <a:ext cx="0" cy="197078"/>
          </a:xfrm>
          <a:prstGeom prst="line">
            <a:avLst/>
          </a:prstGeom>
          <a:ln>
            <a:solidFill>
              <a:srgbClr val="7F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EEA8472-CAA7-41CE-9F81-885BA2E9848A}"/>
              </a:ext>
            </a:extLst>
          </p:cNvPr>
          <p:cNvSpPr/>
          <p:nvPr/>
        </p:nvSpPr>
        <p:spPr>
          <a:xfrm>
            <a:off x="2615890" y="322118"/>
            <a:ext cx="6883575" cy="7613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Resumen Hitos y</a:t>
            </a:r>
            <a:r>
              <a:rPr kumimoji="0" lang="es-ES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Objetivos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31FE6F1-8E90-4149-B9F7-3D37532F849B}"/>
              </a:ext>
            </a:extLst>
          </p:cNvPr>
          <p:cNvGrpSpPr/>
          <p:nvPr/>
        </p:nvGrpSpPr>
        <p:grpSpPr>
          <a:xfrm>
            <a:off x="263295" y="324860"/>
            <a:ext cx="2330369" cy="1154316"/>
            <a:chOff x="2584486" y="4988726"/>
            <a:chExt cx="3272662" cy="1341758"/>
          </a:xfrm>
        </p:grpSpPr>
        <p:pic>
          <p:nvPicPr>
            <p:cNvPr id="31" name="Imagen 30" descr="Interfaz de usuario gráfica, Texto&#10;&#10;Descripción generada automáticamente">
              <a:extLst>
                <a:ext uri="{FF2B5EF4-FFF2-40B4-BE49-F238E27FC236}">
                  <a16:creationId xmlns:a16="http://schemas.microsoft.com/office/drawing/2014/main" id="{55F08D78-D3BB-4043-A523-CCA6C0724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14"/>
            <a:stretch/>
          </p:blipFill>
          <p:spPr>
            <a:xfrm>
              <a:off x="2584486" y="5625960"/>
              <a:ext cx="3272662" cy="704524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E5C5EC5-EABC-455F-9C21-8CB2DBA32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5724" b="5296"/>
            <a:stretch/>
          </p:blipFill>
          <p:spPr>
            <a:xfrm>
              <a:off x="2962481" y="4988726"/>
              <a:ext cx="2516672" cy="689542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1410789" y="1627868"/>
            <a:ext cx="9965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Componentes 	                                    &gt;&gt; HyO CID +OA &lt;&lt;			Medidas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15890" y="2627068"/>
            <a:ext cx="8451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SUBPROYECTOS</a:t>
            </a:r>
            <a:r>
              <a:rPr lang="es-ES" dirty="0" smtClean="0"/>
              <a:t>	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PADRE CID	PADRE OA		PADRE AUXILIAR</a:t>
            </a:r>
          </a:p>
          <a:p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dirty="0" smtClean="0"/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S_01		HyO CRITICOS</a:t>
            </a: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S_02				HyO NO CRÍTICOS</a:t>
            </a: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S_03							HyO AUXILIARES	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448331" y="5381946"/>
            <a:ext cx="1051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NOTA</a:t>
            </a:r>
            <a:r>
              <a:rPr lang="es-ES" dirty="0" smtClean="0"/>
              <a:t>: Críticos y No críticos pueden convivir en el mismo </a:t>
            </a:r>
            <a:r>
              <a:rPr lang="es-ES" dirty="0" err="1" smtClean="0"/>
              <a:t>subproyecto</a:t>
            </a:r>
            <a:endParaRPr lang="es-ES" dirty="0" smtClean="0"/>
          </a:p>
          <a:p>
            <a:r>
              <a:rPr lang="es-ES" b="1" dirty="0" smtClean="0"/>
              <a:t>NOTA</a:t>
            </a:r>
            <a:r>
              <a:rPr lang="es-ES" dirty="0" smtClean="0"/>
              <a:t>: Los padres de los críticos son críticos y los padres de los No críticos, son No críticos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999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3F3F3F"/>
      </a:dk1>
      <a:lt1>
        <a:sysClr val="window" lastClr="FFFFFF"/>
      </a:lt1>
      <a:dk2>
        <a:srgbClr val="0C0C0C"/>
      </a:dk2>
      <a:lt2>
        <a:srgbClr val="E7E6E6"/>
      </a:lt2>
      <a:accent1>
        <a:srgbClr val="7A1F5E"/>
      </a:accent1>
      <a:accent2>
        <a:srgbClr val="175E8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7A1F5E"/>
      </a:hlink>
      <a:folHlink>
        <a:srgbClr val="C490A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bbc3db-7e13-4178-bcbc-f267994c9d24">
      <Terms xmlns="http://schemas.microsoft.com/office/infopath/2007/PartnerControls"/>
    </lcf76f155ced4ddcb4097134ff3c332f>
    <TaxCatchAll xmlns="3b1b4994-1d04-4180-8824-dab3c78013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E1B95C7BC04F4096D0E25E70D30BFD" ma:contentTypeVersion="15" ma:contentTypeDescription="Crear nuevo documento." ma:contentTypeScope="" ma:versionID="3991467f8f7d121b061e239f5e60ccad">
  <xsd:schema xmlns:xsd="http://www.w3.org/2001/XMLSchema" xmlns:xs="http://www.w3.org/2001/XMLSchema" xmlns:p="http://schemas.microsoft.com/office/2006/metadata/properties" xmlns:ns2="03bbc3db-7e13-4178-bcbc-f267994c9d24" xmlns:ns3="3b1b4994-1d04-4180-8824-dab3c78013db" targetNamespace="http://schemas.microsoft.com/office/2006/metadata/properties" ma:root="true" ma:fieldsID="78da3972a950d4986b4d24c49b0006c7" ns2:_="" ns3:_="">
    <xsd:import namespace="03bbc3db-7e13-4178-bcbc-f267994c9d24"/>
    <xsd:import namespace="3b1b4994-1d04-4180-8824-dab3c7801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bc3db-7e13-4178-bcbc-f267994c9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fed664e4-1461-489c-84c9-3b14bfc5a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4994-1d04-4180-8824-dab3c7801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d84e4f2-20c9-4e19-b5fa-311526170b0d}" ma:internalName="TaxCatchAll" ma:showField="CatchAllData" ma:web="3b1b4994-1d04-4180-8824-dab3c7801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2B039-BD88-4BB9-A891-AB1CA86F0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B0CBE-8626-4562-B427-CAF2DBFE362E}">
  <ds:schemaRefs>
    <ds:schemaRef ds:uri="http://purl.org/dc/elements/1.1/"/>
    <ds:schemaRef ds:uri="edec1f7b-f351-4e24-a96a-b464ea6b7d17"/>
    <ds:schemaRef ds:uri="http://schemas.microsoft.com/office/2006/documentManagement/types"/>
    <ds:schemaRef ds:uri="9c7197a6-1515-4fef-b20e-5c28e43cedb7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25740A-4F98-4539-A0E2-AF38DF369B3F}"/>
</file>

<file path=docProps/app.xml><?xml version="1.0" encoding="utf-8"?>
<Properties xmlns="http://schemas.openxmlformats.org/officeDocument/2006/extended-properties" xmlns:vt="http://schemas.openxmlformats.org/officeDocument/2006/docPropsVTypes">
  <TotalTime>7430</TotalTime>
  <Words>2846</Words>
  <Application>Microsoft Office PowerPoint</Application>
  <PresentationFormat>Panorámica</PresentationFormat>
  <Paragraphs>554</Paragraphs>
  <Slides>62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62</vt:i4>
      </vt:variant>
    </vt:vector>
  </HeadingPairs>
  <TitlesOfParts>
    <vt:vector size="75" baseType="lpstr">
      <vt:lpstr>Arial</vt:lpstr>
      <vt:lpstr>Calibri</vt:lpstr>
      <vt:lpstr>Calibri Light</vt:lpstr>
      <vt:lpstr>Century Gothic</vt:lpstr>
      <vt:lpstr>Courier New</vt:lpstr>
      <vt:lpstr>Georgia</vt:lpstr>
      <vt:lpstr>Noto Sans Symbols</vt:lpstr>
      <vt:lpstr>Symbol</vt:lpstr>
      <vt:lpstr>Times New Roman</vt:lpstr>
      <vt:lpstr>Verdana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pcruz@oesia.com</dc:creator>
  <cp:lastModifiedBy>Paula García Palacín</cp:lastModifiedBy>
  <cp:revision>246</cp:revision>
  <dcterms:created xsi:type="dcterms:W3CDTF">2019-02-13T13:53:25Z</dcterms:created>
  <dcterms:modified xsi:type="dcterms:W3CDTF">2022-06-27T06:25:07Z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0x0101002D5BC214C997C149A4CC5F0C5D0AFA5C</vt:lpwstr>
  </property>
  <property fmtid="{D5CDD505-2E9C-101B-9397-08002B2CF9AE}" pid="3" name="MediaServiceImageTags">
    <vt:lpwstr/>
  </property>
</Properties>
</file>